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647" r:id="rId2"/>
    <p:sldId id="339" r:id="rId3"/>
    <p:sldId id="349" r:id="rId4"/>
    <p:sldId id="540" r:id="rId5"/>
    <p:sldId id="541" r:id="rId6"/>
    <p:sldId id="543" r:id="rId7"/>
    <p:sldId id="544" r:id="rId8"/>
    <p:sldId id="536" r:id="rId9"/>
    <p:sldId id="591" r:id="rId10"/>
    <p:sldId id="529" r:id="rId11"/>
    <p:sldId id="586" r:id="rId12"/>
    <p:sldId id="319" r:id="rId13"/>
    <p:sldId id="646" r:id="rId14"/>
    <p:sldId id="648" r:id="rId15"/>
    <p:sldId id="649" r:id="rId16"/>
    <p:sldId id="651" r:id="rId17"/>
    <p:sldId id="652" r:id="rId1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8DF1CB-E3CD-468A-8C9A-62A712CD96FE}">
          <p14:sldIdLst>
            <p14:sldId id="647"/>
            <p14:sldId id="339"/>
            <p14:sldId id="349"/>
            <p14:sldId id="540"/>
            <p14:sldId id="541"/>
            <p14:sldId id="543"/>
            <p14:sldId id="544"/>
            <p14:sldId id="536"/>
            <p14:sldId id="591"/>
            <p14:sldId id="529"/>
            <p14:sldId id="586"/>
          </p14:sldIdLst>
        </p14:section>
        <p14:section name="Untitled Section" id="{1DE72110-EFDC-42A0-81A0-3349141E8BB1}">
          <p14:sldIdLst>
            <p14:sldId id="319"/>
            <p14:sldId id="646"/>
            <p14:sldId id="648"/>
            <p14:sldId id="649"/>
            <p14:sldId id="651"/>
            <p14:sldId id="65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nes Fanning" initials="AF"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5" autoAdjust="0"/>
    <p:restoredTop sz="86410"/>
  </p:normalViewPr>
  <p:slideViewPr>
    <p:cSldViewPr snapToGrid="0">
      <p:cViewPr varScale="1">
        <p:scale>
          <a:sx n="98" d="100"/>
          <a:sy n="98" d="100"/>
        </p:scale>
        <p:origin x="960"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6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4381DCD-4020-41D5-A115-E15AB4B8B9B9}" type="datetimeFigureOut">
              <a:rPr lang="en-GB" smtClean="0"/>
              <a:t>14/01/2021</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79376D6A-9E22-49C3-9273-E94CB220B2A9}" type="slidenum">
              <a:rPr lang="en-GB" smtClean="0"/>
              <a:t>‹#›</a:t>
            </a:fld>
            <a:endParaRPr lang="en-GB"/>
          </a:p>
        </p:txBody>
      </p:sp>
    </p:spTree>
    <p:extLst>
      <p:ext uri="{BB962C8B-B14F-4D97-AF65-F5344CB8AC3E}">
        <p14:creationId xmlns:p14="http://schemas.microsoft.com/office/powerpoint/2010/main" val="1981585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20830EB-A75D-43C7-8E73-4180810D1064}" type="datetimeFigureOut">
              <a:rPr lang="en-GB" smtClean="0"/>
              <a:t>14/01/2021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A977BA82-812E-4E4C-9C5F-EA136877C623}" type="slidenum">
              <a:rPr lang="en-GB" smtClean="0"/>
              <a:t>‹#›</a:t>
            </a:fld>
            <a:endParaRPr lang="en-GB"/>
          </a:p>
        </p:txBody>
      </p:sp>
    </p:spTree>
    <p:extLst>
      <p:ext uri="{BB962C8B-B14F-4D97-AF65-F5344CB8AC3E}">
        <p14:creationId xmlns:p14="http://schemas.microsoft.com/office/powerpoint/2010/main" val="407000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77BA82-812E-4E4C-9C5F-EA136877C623}" type="slidenum">
              <a:rPr lang="en-GB" smtClean="0"/>
              <a:t>1</a:t>
            </a:fld>
            <a:endParaRPr lang="en-GB"/>
          </a:p>
        </p:txBody>
      </p:sp>
    </p:spTree>
    <p:extLst>
      <p:ext uri="{BB962C8B-B14F-4D97-AF65-F5344CB8AC3E}">
        <p14:creationId xmlns:p14="http://schemas.microsoft.com/office/powerpoint/2010/main" val="238655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CC7E7-1AF0-4413-A4A1-3C7DEB7FD9F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4736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77BA82-812E-4E4C-9C5F-EA136877C623}" type="slidenum">
              <a:rPr lang="en-GB" smtClean="0"/>
              <a:t>12</a:t>
            </a:fld>
            <a:endParaRPr lang="en-GB"/>
          </a:p>
        </p:txBody>
      </p:sp>
    </p:spTree>
    <p:extLst>
      <p:ext uri="{BB962C8B-B14F-4D97-AF65-F5344CB8AC3E}">
        <p14:creationId xmlns:p14="http://schemas.microsoft.com/office/powerpoint/2010/main" val="1263386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77BA82-812E-4E4C-9C5F-EA136877C623}" type="slidenum">
              <a:rPr lang="en-GB" smtClean="0"/>
              <a:t>13</a:t>
            </a:fld>
            <a:endParaRPr lang="en-GB"/>
          </a:p>
        </p:txBody>
      </p:sp>
    </p:spTree>
    <p:extLst>
      <p:ext uri="{BB962C8B-B14F-4D97-AF65-F5344CB8AC3E}">
        <p14:creationId xmlns:p14="http://schemas.microsoft.com/office/powerpoint/2010/main" val="3781664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77BA82-812E-4E4C-9C5F-EA136877C623}" type="slidenum">
              <a:rPr lang="en-GB" smtClean="0"/>
              <a:t>14</a:t>
            </a:fld>
            <a:endParaRPr lang="en-GB"/>
          </a:p>
        </p:txBody>
      </p:sp>
    </p:spTree>
    <p:extLst>
      <p:ext uri="{BB962C8B-B14F-4D97-AF65-F5344CB8AC3E}">
        <p14:creationId xmlns:p14="http://schemas.microsoft.com/office/powerpoint/2010/main" val="2892634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77BA82-812E-4E4C-9C5F-EA136877C623}" type="slidenum">
              <a:rPr lang="en-GB" smtClean="0"/>
              <a:t>15</a:t>
            </a:fld>
            <a:endParaRPr lang="en-GB"/>
          </a:p>
        </p:txBody>
      </p:sp>
    </p:spTree>
    <p:extLst>
      <p:ext uri="{BB962C8B-B14F-4D97-AF65-F5344CB8AC3E}">
        <p14:creationId xmlns:p14="http://schemas.microsoft.com/office/powerpoint/2010/main" val="504704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977BA82-812E-4E4C-9C5F-EA136877C623}" type="slidenum">
              <a:rPr lang="en-GB" smtClean="0"/>
              <a:t>16</a:t>
            </a:fld>
            <a:endParaRPr lang="en-GB"/>
          </a:p>
        </p:txBody>
      </p:sp>
    </p:spTree>
    <p:extLst>
      <p:ext uri="{BB962C8B-B14F-4D97-AF65-F5344CB8AC3E}">
        <p14:creationId xmlns:p14="http://schemas.microsoft.com/office/powerpoint/2010/main" val="1139574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977BA82-812E-4E4C-9C5F-EA136877C623}" type="slidenum">
              <a:rPr lang="en-GB" smtClean="0"/>
              <a:t>17</a:t>
            </a:fld>
            <a:endParaRPr lang="en-GB"/>
          </a:p>
        </p:txBody>
      </p:sp>
    </p:spTree>
    <p:extLst>
      <p:ext uri="{BB962C8B-B14F-4D97-AF65-F5344CB8AC3E}">
        <p14:creationId xmlns:p14="http://schemas.microsoft.com/office/powerpoint/2010/main" val="756404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GB" altLang="en-US" dirty="0"/>
          </a:p>
        </p:txBody>
      </p:sp>
      <p:sp>
        <p:nvSpPr>
          <p:cNvPr id="1843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A2D2CE1-93FF-4D12-BA0A-F01587DDD042}" type="slidenum">
              <a:rPr lang="en-GB" altLang="en-US">
                <a:latin typeface="Calibri" panose="020F0502020204030204" pitchFamily="34" charset="0"/>
              </a:rPr>
              <a:pPr eaLnBrk="1" hangingPunct="1"/>
              <a:t>2</a:t>
            </a:fld>
            <a:endParaRPr lang="en-GB" altLang="en-US">
              <a:latin typeface="Calibri" panose="020F0502020204030204" pitchFamily="34" charset="0"/>
            </a:endParaRPr>
          </a:p>
        </p:txBody>
      </p:sp>
    </p:spTree>
    <p:extLst>
      <p:ext uri="{BB962C8B-B14F-4D97-AF65-F5344CB8AC3E}">
        <p14:creationId xmlns:p14="http://schemas.microsoft.com/office/powerpoint/2010/main" val="378054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fld id="{9B8DE74C-ED67-4175-AF6C-E9341B732047}" type="slidenum">
              <a:rPr lang="en-GB" altLang="en-US" smtClean="0"/>
              <a:pPr/>
              <a:t>3</a:t>
            </a:fld>
            <a:endParaRPr lang="en-GB" altLang="en-US"/>
          </a:p>
        </p:txBody>
      </p:sp>
    </p:spTree>
    <p:extLst>
      <p:ext uri="{BB962C8B-B14F-4D97-AF65-F5344CB8AC3E}">
        <p14:creationId xmlns:p14="http://schemas.microsoft.com/office/powerpoint/2010/main" val="1583238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DCC7E7-1AF0-4413-A4A1-3C7DEB7FD9F2}" type="slidenum">
              <a:rPr lang="en-GB" smtClean="0"/>
              <a:pPr>
                <a:defRPr/>
              </a:pPr>
              <a:t>5</a:t>
            </a:fld>
            <a:endParaRPr lang="en-GB"/>
          </a:p>
        </p:txBody>
      </p:sp>
    </p:spTree>
    <p:extLst>
      <p:ext uri="{BB962C8B-B14F-4D97-AF65-F5344CB8AC3E}">
        <p14:creationId xmlns:p14="http://schemas.microsoft.com/office/powerpoint/2010/main" val="3949645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400" baseline="0" dirty="0"/>
          </a:p>
        </p:txBody>
      </p:sp>
      <p:sp>
        <p:nvSpPr>
          <p:cNvPr id="4" name="Slide Number Placeholder 3"/>
          <p:cNvSpPr>
            <a:spLocks noGrp="1"/>
          </p:cNvSpPr>
          <p:nvPr>
            <p:ph type="sldNum" sz="quarter" idx="10"/>
          </p:nvPr>
        </p:nvSpPr>
        <p:spPr/>
        <p:txBody>
          <a:bodyPr/>
          <a:lstStyle/>
          <a:p>
            <a:fld id="{EE36441B-2E1C-435B-B2A2-7DC869384EE9}" type="slidenum">
              <a:rPr lang="en-GB" smtClean="0"/>
              <a:t>6</a:t>
            </a:fld>
            <a:endParaRPr lang="en-GB"/>
          </a:p>
        </p:txBody>
      </p:sp>
    </p:spTree>
    <p:extLst>
      <p:ext uri="{BB962C8B-B14F-4D97-AF65-F5344CB8AC3E}">
        <p14:creationId xmlns:p14="http://schemas.microsoft.com/office/powerpoint/2010/main" val="3062437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400" dirty="0"/>
          </a:p>
        </p:txBody>
      </p:sp>
      <p:sp>
        <p:nvSpPr>
          <p:cNvPr id="4" name="Slide Number Placeholder 3"/>
          <p:cNvSpPr>
            <a:spLocks noGrp="1"/>
          </p:cNvSpPr>
          <p:nvPr>
            <p:ph type="sldNum" sz="quarter" idx="5"/>
          </p:nvPr>
        </p:nvSpPr>
        <p:spPr/>
        <p:txBody>
          <a:bodyPr/>
          <a:lstStyle/>
          <a:p>
            <a:fld id="{9BC0114D-3991-4CF7-A748-6BC6F0E6EBA9}" type="slidenum">
              <a:rPr lang="en-GB" smtClean="0"/>
              <a:t>7</a:t>
            </a:fld>
            <a:endParaRPr lang="en-GB"/>
          </a:p>
        </p:txBody>
      </p:sp>
    </p:spTree>
    <p:extLst>
      <p:ext uri="{BB962C8B-B14F-4D97-AF65-F5344CB8AC3E}">
        <p14:creationId xmlns:p14="http://schemas.microsoft.com/office/powerpoint/2010/main" val="2755146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600" dirty="0"/>
          </a:p>
        </p:txBody>
      </p:sp>
      <p:sp>
        <p:nvSpPr>
          <p:cNvPr id="4" name="Slide Number Placeholder 3"/>
          <p:cNvSpPr>
            <a:spLocks noGrp="1"/>
          </p:cNvSpPr>
          <p:nvPr>
            <p:ph type="sldNum" sz="quarter" idx="10"/>
          </p:nvPr>
        </p:nvSpPr>
        <p:spPr/>
        <p:txBody>
          <a:bodyPr/>
          <a:lstStyle/>
          <a:p>
            <a:fld id="{EE36441B-2E1C-435B-B2A2-7DC869384EE9}" type="slidenum">
              <a:rPr lang="en-GB" smtClean="0"/>
              <a:t>8</a:t>
            </a:fld>
            <a:endParaRPr lang="en-GB"/>
          </a:p>
        </p:txBody>
      </p:sp>
    </p:spTree>
    <p:extLst>
      <p:ext uri="{BB962C8B-B14F-4D97-AF65-F5344CB8AC3E}">
        <p14:creationId xmlns:p14="http://schemas.microsoft.com/office/powerpoint/2010/main" val="2066636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sz="1400" dirty="0"/>
          </a:p>
        </p:txBody>
      </p:sp>
      <p:sp>
        <p:nvSpPr>
          <p:cNvPr id="4" name="Slide Number Placeholder 3"/>
          <p:cNvSpPr>
            <a:spLocks noGrp="1"/>
          </p:cNvSpPr>
          <p:nvPr>
            <p:ph type="sldNum" sz="quarter" idx="10"/>
          </p:nvPr>
        </p:nvSpPr>
        <p:spPr/>
        <p:txBody>
          <a:bodyPr/>
          <a:lstStyle/>
          <a:p>
            <a:fld id="{ED4CE625-7166-40A6-B43D-0D0397DA535A}" type="slidenum">
              <a:rPr lang="en-GB" smtClean="0"/>
              <a:t>9</a:t>
            </a:fld>
            <a:endParaRPr lang="en-GB"/>
          </a:p>
        </p:txBody>
      </p:sp>
    </p:spTree>
    <p:extLst>
      <p:ext uri="{BB962C8B-B14F-4D97-AF65-F5344CB8AC3E}">
        <p14:creationId xmlns:p14="http://schemas.microsoft.com/office/powerpoint/2010/main" val="797506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spcBef>
                <a:spcPct val="0"/>
              </a:spcBef>
            </a:pPr>
            <a:endParaRPr lang="en-GB" altLang="en-US" dirty="0"/>
          </a:p>
        </p:txBody>
      </p:sp>
      <p:sp>
        <p:nvSpPr>
          <p:cNvPr id="4" name="Slide Number Placeholder 3"/>
          <p:cNvSpPr>
            <a:spLocks noGrp="1"/>
          </p:cNvSpPr>
          <p:nvPr>
            <p:ph type="sldNum" sz="quarter" idx="10"/>
          </p:nvPr>
        </p:nvSpPr>
        <p:spPr/>
        <p:txBody>
          <a:bodyPr/>
          <a:lstStyle/>
          <a:p>
            <a:fld id="{9B8DE74C-ED67-4175-AF6C-E9341B732047}" type="slidenum">
              <a:rPr lang="en-GB" altLang="en-US" smtClean="0"/>
              <a:pPr/>
              <a:t>10</a:t>
            </a:fld>
            <a:endParaRPr lang="en-GB" altLang="en-US"/>
          </a:p>
        </p:txBody>
      </p:sp>
    </p:spTree>
    <p:extLst>
      <p:ext uri="{BB962C8B-B14F-4D97-AF65-F5344CB8AC3E}">
        <p14:creationId xmlns:p14="http://schemas.microsoft.com/office/powerpoint/2010/main" val="3920617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1B4B1-E73E-4B09-AF26-8EA3BAEB07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70E63C6-2150-4343-B07D-75D147D09B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5E6090C-5C3C-4637-BEA4-E02117D6CD4C}"/>
              </a:ext>
            </a:extLst>
          </p:cNvPr>
          <p:cNvSpPr>
            <a:spLocks noGrp="1"/>
          </p:cNvSpPr>
          <p:nvPr>
            <p:ph type="dt" sz="half" idx="10"/>
          </p:nvPr>
        </p:nvSpPr>
        <p:spPr/>
        <p:txBody>
          <a:bodyPr/>
          <a:lstStyle/>
          <a:p>
            <a:fld id="{5C000161-616F-400A-B744-468F11804909}" type="datetimeFigureOut">
              <a:rPr lang="en-GB" smtClean="0"/>
              <a:t>14/01/2021</a:t>
            </a:fld>
            <a:endParaRPr lang="en-GB"/>
          </a:p>
        </p:txBody>
      </p:sp>
      <p:sp>
        <p:nvSpPr>
          <p:cNvPr id="5" name="Footer Placeholder 4">
            <a:extLst>
              <a:ext uri="{FF2B5EF4-FFF2-40B4-BE49-F238E27FC236}">
                <a16:creationId xmlns:a16="http://schemas.microsoft.com/office/drawing/2014/main" id="{9E635C68-22AF-400F-B7BF-963EDFE572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3ABA67D-74DE-42AB-A565-FCEF71965FFC}"/>
              </a:ext>
            </a:extLst>
          </p:cNvPr>
          <p:cNvSpPr>
            <a:spLocks noGrp="1"/>
          </p:cNvSpPr>
          <p:nvPr>
            <p:ph type="sldNum" sz="quarter" idx="12"/>
          </p:nvPr>
        </p:nvSpPr>
        <p:spPr/>
        <p:txBody>
          <a:bodyPr/>
          <a:lstStyle/>
          <a:p>
            <a:fld id="{4E3F2787-4A74-44A7-873F-BDB06BA6B950}" type="slidenum">
              <a:rPr lang="en-GB" smtClean="0"/>
              <a:t>‹#›</a:t>
            </a:fld>
            <a:endParaRPr lang="en-GB"/>
          </a:p>
        </p:txBody>
      </p:sp>
    </p:spTree>
    <p:extLst>
      <p:ext uri="{BB962C8B-B14F-4D97-AF65-F5344CB8AC3E}">
        <p14:creationId xmlns:p14="http://schemas.microsoft.com/office/powerpoint/2010/main" val="1606077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8B792-9B99-4E94-B50E-8E3DC912E9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36F537-2F6C-40A8-B7B6-C6EFFDD4273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8B375A-DDFF-47B9-9560-F19279C19489}"/>
              </a:ext>
            </a:extLst>
          </p:cNvPr>
          <p:cNvSpPr>
            <a:spLocks noGrp="1"/>
          </p:cNvSpPr>
          <p:nvPr>
            <p:ph type="dt" sz="half" idx="10"/>
          </p:nvPr>
        </p:nvSpPr>
        <p:spPr/>
        <p:txBody>
          <a:bodyPr/>
          <a:lstStyle/>
          <a:p>
            <a:fld id="{5C000161-616F-400A-B744-468F11804909}" type="datetimeFigureOut">
              <a:rPr lang="en-GB" smtClean="0"/>
              <a:t>14/01/2021</a:t>
            </a:fld>
            <a:endParaRPr lang="en-GB"/>
          </a:p>
        </p:txBody>
      </p:sp>
      <p:sp>
        <p:nvSpPr>
          <p:cNvPr id="5" name="Footer Placeholder 4">
            <a:extLst>
              <a:ext uri="{FF2B5EF4-FFF2-40B4-BE49-F238E27FC236}">
                <a16:creationId xmlns:a16="http://schemas.microsoft.com/office/drawing/2014/main" id="{68DD2AAD-3638-41FD-9D69-5162C4638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92CAB1-2D6D-4BE7-B17D-6522D3589AEA}"/>
              </a:ext>
            </a:extLst>
          </p:cNvPr>
          <p:cNvSpPr>
            <a:spLocks noGrp="1"/>
          </p:cNvSpPr>
          <p:nvPr>
            <p:ph type="sldNum" sz="quarter" idx="12"/>
          </p:nvPr>
        </p:nvSpPr>
        <p:spPr/>
        <p:txBody>
          <a:bodyPr/>
          <a:lstStyle/>
          <a:p>
            <a:fld id="{4E3F2787-4A74-44A7-873F-BDB06BA6B950}" type="slidenum">
              <a:rPr lang="en-GB" smtClean="0"/>
              <a:t>‹#›</a:t>
            </a:fld>
            <a:endParaRPr lang="en-GB"/>
          </a:p>
        </p:txBody>
      </p:sp>
    </p:spTree>
    <p:extLst>
      <p:ext uri="{BB962C8B-B14F-4D97-AF65-F5344CB8AC3E}">
        <p14:creationId xmlns:p14="http://schemas.microsoft.com/office/powerpoint/2010/main" val="3962022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CF5F0A-77FC-4FD3-B688-D650D86C8D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0510C5-3F5D-483C-843D-33B88FF9E7C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E361DA-8792-4835-9F24-F3AB9A2B71AB}"/>
              </a:ext>
            </a:extLst>
          </p:cNvPr>
          <p:cNvSpPr>
            <a:spLocks noGrp="1"/>
          </p:cNvSpPr>
          <p:nvPr>
            <p:ph type="dt" sz="half" idx="10"/>
          </p:nvPr>
        </p:nvSpPr>
        <p:spPr/>
        <p:txBody>
          <a:bodyPr/>
          <a:lstStyle/>
          <a:p>
            <a:fld id="{5C000161-616F-400A-B744-468F11804909}" type="datetimeFigureOut">
              <a:rPr lang="en-GB" smtClean="0"/>
              <a:t>14/01/2021</a:t>
            </a:fld>
            <a:endParaRPr lang="en-GB"/>
          </a:p>
        </p:txBody>
      </p:sp>
      <p:sp>
        <p:nvSpPr>
          <p:cNvPr id="5" name="Footer Placeholder 4">
            <a:extLst>
              <a:ext uri="{FF2B5EF4-FFF2-40B4-BE49-F238E27FC236}">
                <a16:creationId xmlns:a16="http://schemas.microsoft.com/office/drawing/2014/main" id="{A160FBCA-5C0F-47CF-A070-F63A49D41B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8CE8D7-39B1-4065-96A0-7F5EF52BC709}"/>
              </a:ext>
            </a:extLst>
          </p:cNvPr>
          <p:cNvSpPr>
            <a:spLocks noGrp="1"/>
          </p:cNvSpPr>
          <p:nvPr>
            <p:ph type="sldNum" sz="quarter" idx="12"/>
          </p:nvPr>
        </p:nvSpPr>
        <p:spPr/>
        <p:txBody>
          <a:bodyPr/>
          <a:lstStyle/>
          <a:p>
            <a:fld id="{4E3F2787-4A74-44A7-873F-BDB06BA6B950}" type="slidenum">
              <a:rPr lang="en-GB" smtClean="0"/>
              <a:t>‹#›</a:t>
            </a:fld>
            <a:endParaRPr lang="en-GB"/>
          </a:p>
        </p:txBody>
      </p:sp>
    </p:spTree>
    <p:extLst>
      <p:ext uri="{BB962C8B-B14F-4D97-AF65-F5344CB8AC3E}">
        <p14:creationId xmlns:p14="http://schemas.microsoft.com/office/powerpoint/2010/main" val="404831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BECE1-DF42-44C5-A40B-C2A9BEE2D1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DBB791D-A683-4355-8656-60AF8F7B409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43E7E4-EC27-458B-A020-5739D222412A}"/>
              </a:ext>
            </a:extLst>
          </p:cNvPr>
          <p:cNvSpPr>
            <a:spLocks noGrp="1"/>
          </p:cNvSpPr>
          <p:nvPr>
            <p:ph type="dt" sz="half" idx="10"/>
          </p:nvPr>
        </p:nvSpPr>
        <p:spPr/>
        <p:txBody>
          <a:bodyPr/>
          <a:lstStyle/>
          <a:p>
            <a:fld id="{5C000161-616F-400A-B744-468F11804909}" type="datetimeFigureOut">
              <a:rPr lang="en-GB" smtClean="0"/>
              <a:t>14/01/2021</a:t>
            </a:fld>
            <a:endParaRPr lang="en-GB"/>
          </a:p>
        </p:txBody>
      </p:sp>
      <p:sp>
        <p:nvSpPr>
          <p:cNvPr id="5" name="Footer Placeholder 4">
            <a:extLst>
              <a:ext uri="{FF2B5EF4-FFF2-40B4-BE49-F238E27FC236}">
                <a16:creationId xmlns:a16="http://schemas.microsoft.com/office/drawing/2014/main" id="{5195FBF9-D10B-4327-8535-E53D4935AD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2AC74D-E0C8-4D3B-9F0A-1C5C0ED95BA0}"/>
              </a:ext>
            </a:extLst>
          </p:cNvPr>
          <p:cNvSpPr>
            <a:spLocks noGrp="1"/>
          </p:cNvSpPr>
          <p:nvPr>
            <p:ph type="sldNum" sz="quarter" idx="12"/>
          </p:nvPr>
        </p:nvSpPr>
        <p:spPr/>
        <p:txBody>
          <a:bodyPr/>
          <a:lstStyle/>
          <a:p>
            <a:fld id="{4E3F2787-4A74-44A7-873F-BDB06BA6B950}" type="slidenum">
              <a:rPr lang="en-GB" smtClean="0"/>
              <a:t>‹#›</a:t>
            </a:fld>
            <a:endParaRPr lang="en-GB"/>
          </a:p>
        </p:txBody>
      </p:sp>
    </p:spTree>
    <p:extLst>
      <p:ext uri="{BB962C8B-B14F-4D97-AF65-F5344CB8AC3E}">
        <p14:creationId xmlns:p14="http://schemas.microsoft.com/office/powerpoint/2010/main" val="1550758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11277-0857-4EC8-B1E5-1FCDD9BF28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BAF522-F431-410C-A6B1-DE991B5D714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A56992-8EF9-4ECE-A307-CBDD1E8C1738}"/>
              </a:ext>
            </a:extLst>
          </p:cNvPr>
          <p:cNvSpPr>
            <a:spLocks noGrp="1"/>
          </p:cNvSpPr>
          <p:nvPr>
            <p:ph type="dt" sz="half" idx="10"/>
          </p:nvPr>
        </p:nvSpPr>
        <p:spPr/>
        <p:txBody>
          <a:bodyPr/>
          <a:lstStyle/>
          <a:p>
            <a:fld id="{5C000161-616F-400A-B744-468F11804909}" type="datetimeFigureOut">
              <a:rPr lang="en-GB" smtClean="0"/>
              <a:t>14/01/2021</a:t>
            </a:fld>
            <a:endParaRPr lang="en-GB"/>
          </a:p>
        </p:txBody>
      </p:sp>
      <p:sp>
        <p:nvSpPr>
          <p:cNvPr id="5" name="Footer Placeholder 4">
            <a:extLst>
              <a:ext uri="{FF2B5EF4-FFF2-40B4-BE49-F238E27FC236}">
                <a16:creationId xmlns:a16="http://schemas.microsoft.com/office/drawing/2014/main" id="{F4FE6E91-E0A6-4C08-AD1C-16E0B828F4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F784EC-9BBF-4EA8-B747-8E2AB81F5503}"/>
              </a:ext>
            </a:extLst>
          </p:cNvPr>
          <p:cNvSpPr>
            <a:spLocks noGrp="1"/>
          </p:cNvSpPr>
          <p:nvPr>
            <p:ph type="sldNum" sz="quarter" idx="12"/>
          </p:nvPr>
        </p:nvSpPr>
        <p:spPr/>
        <p:txBody>
          <a:bodyPr/>
          <a:lstStyle/>
          <a:p>
            <a:fld id="{4E3F2787-4A74-44A7-873F-BDB06BA6B950}" type="slidenum">
              <a:rPr lang="en-GB" smtClean="0"/>
              <a:t>‹#›</a:t>
            </a:fld>
            <a:endParaRPr lang="en-GB"/>
          </a:p>
        </p:txBody>
      </p:sp>
    </p:spTree>
    <p:extLst>
      <p:ext uri="{BB962C8B-B14F-4D97-AF65-F5344CB8AC3E}">
        <p14:creationId xmlns:p14="http://schemas.microsoft.com/office/powerpoint/2010/main" val="2523420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1B83-807D-40BE-842E-F92BC8756FC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224C6D3-BDD3-41C9-8E67-CFDB4A9FE3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FE492D1-9036-4DC8-B31C-1964B7B7A8A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76389E1-8529-4AAB-9F2B-646D33616602}"/>
              </a:ext>
            </a:extLst>
          </p:cNvPr>
          <p:cNvSpPr>
            <a:spLocks noGrp="1"/>
          </p:cNvSpPr>
          <p:nvPr>
            <p:ph type="dt" sz="half" idx="10"/>
          </p:nvPr>
        </p:nvSpPr>
        <p:spPr/>
        <p:txBody>
          <a:bodyPr/>
          <a:lstStyle/>
          <a:p>
            <a:fld id="{5C000161-616F-400A-B744-468F11804909}" type="datetimeFigureOut">
              <a:rPr lang="en-GB" smtClean="0"/>
              <a:t>14/01/2021</a:t>
            </a:fld>
            <a:endParaRPr lang="en-GB"/>
          </a:p>
        </p:txBody>
      </p:sp>
      <p:sp>
        <p:nvSpPr>
          <p:cNvPr id="6" name="Footer Placeholder 5">
            <a:extLst>
              <a:ext uri="{FF2B5EF4-FFF2-40B4-BE49-F238E27FC236}">
                <a16:creationId xmlns:a16="http://schemas.microsoft.com/office/drawing/2014/main" id="{80911644-2F68-4039-88A5-962F810940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105FD3-11A6-4255-82F6-7D45931DAB05}"/>
              </a:ext>
            </a:extLst>
          </p:cNvPr>
          <p:cNvSpPr>
            <a:spLocks noGrp="1"/>
          </p:cNvSpPr>
          <p:nvPr>
            <p:ph type="sldNum" sz="quarter" idx="12"/>
          </p:nvPr>
        </p:nvSpPr>
        <p:spPr/>
        <p:txBody>
          <a:bodyPr/>
          <a:lstStyle/>
          <a:p>
            <a:fld id="{4E3F2787-4A74-44A7-873F-BDB06BA6B950}" type="slidenum">
              <a:rPr lang="en-GB" smtClean="0"/>
              <a:t>‹#›</a:t>
            </a:fld>
            <a:endParaRPr lang="en-GB"/>
          </a:p>
        </p:txBody>
      </p:sp>
    </p:spTree>
    <p:extLst>
      <p:ext uri="{BB962C8B-B14F-4D97-AF65-F5344CB8AC3E}">
        <p14:creationId xmlns:p14="http://schemas.microsoft.com/office/powerpoint/2010/main" val="4136948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7A7CE-AED7-451A-850E-F69AABDD01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AD3DB1-3F10-4B7C-B460-FCB06E8819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2FEC638-DA72-4307-8842-6A045DB00D4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FD9AAFC-323F-4681-962D-F1A57A90FC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AF4A392-B539-4079-8B8F-7C4D26BEA8A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72E0CE-746D-41D6-A3B1-80EB07C1720F}"/>
              </a:ext>
            </a:extLst>
          </p:cNvPr>
          <p:cNvSpPr>
            <a:spLocks noGrp="1"/>
          </p:cNvSpPr>
          <p:nvPr>
            <p:ph type="dt" sz="half" idx="10"/>
          </p:nvPr>
        </p:nvSpPr>
        <p:spPr/>
        <p:txBody>
          <a:bodyPr/>
          <a:lstStyle/>
          <a:p>
            <a:fld id="{5C000161-616F-400A-B744-468F11804909}" type="datetimeFigureOut">
              <a:rPr lang="en-GB" smtClean="0"/>
              <a:t>14/01/2021</a:t>
            </a:fld>
            <a:endParaRPr lang="en-GB"/>
          </a:p>
        </p:txBody>
      </p:sp>
      <p:sp>
        <p:nvSpPr>
          <p:cNvPr id="8" name="Footer Placeholder 7">
            <a:extLst>
              <a:ext uri="{FF2B5EF4-FFF2-40B4-BE49-F238E27FC236}">
                <a16:creationId xmlns:a16="http://schemas.microsoft.com/office/drawing/2014/main" id="{8CB6D0A1-C9F6-41C9-A0BD-B16E9D784A7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B5B879E-05E8-4024-B338-3CC39110E18B}"/>
              </a:ext>
            </a:extLst>
          </p:cNvPr>
          <p:cNvSpPr>
            <a:spLocks noGrp="1"/>
          </p:cNvSpPr>
          <p:nvPr>
            <p:ph type="sldNum" sz="quarter" idx="12"/>
          </p:nvPr>
        </p:nvSpPr>
        <p:spPr/>
        <p:txBody>
          <a:bodyPr/>
          <a:lstStyle/>
          <a:p>
            <a:fld id="{4E3F2787-4A74-44A7-873F-BDB06BA6B950}" type="slidenum">
              <a:rPr lang="en-GB" smtClean="0"/>
              <a:t>‹#›</a:t>
            </a:fld>
            <a:endParaRPr lang="en-GB"/>
          </a:p>
        </p:txBody>
      </p:sp>
    </p:spTree>
    <p:extLst>
      <p:ext uri="{BB962C8B-B14F-4D97-AF65-F5344CB8AC3E}">
        <p14:creationId xmlns:p14="http://schemas.microsoft.com/office/powerpoint/2010/main" val="906207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258F5-D32F-4EED-9669-14C4E9F9C9F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0D982F5-5617-4DCD-BBBB-D60E4013A625}"/>
              </a:ext>
            </a:extLst>
          </p:cNvPr>
          <p:cNvSpPr>
            <a:spLocks noGrp="1"/>
          </p:cNvSpPr>
          <p:nvPr>
            <p:ph type="dt" sz="half" idx="10"/>
          </p:nvPr>
        </p:nvSpPr>
        <p:spPr/>
        <p:txBody>
          <a:bodyPr/>
          <a:lstStyle/>
          <a:p>
            <a:fld id="{5C000161-616F-400A-B744-468F11804909}" type="datetimeFigureOut">
              <a:rPr lang="en-GB" smtClean="0"/>
              <a:t>14/01/2021</a:t>
            </a:fld>
            <a:endParaRPr lang="en-GB"/>
          </a:p>
        </p:txBody>
      </p:sp>
      <p:sp>
        <p:nvSpPr>
          <p:cNvPr id="4" name="Footer Placeholder 3">
            <a:extLst>
              <a:ext uri="{FF2B5EF4-FFF2-40B4-BE49-F238E27FC236}">
                <a16:creationId xmlns:a16="http://schemas.microsoft.com/office/drawing/2014/main" id="{3E540F61-C530-4A10-96B3-840AED79279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1D7A153-7E7F-4D8E-8280-61B48D61D6FE}"/>
              </a:ext>
            </a:extLst>
          </p:cNvPr>
          <p:cNvSpPr>
            <a:spLocks noGrp="1"/>
          </p:cNvSpPr>
          <p:nvPr>
            <p:ph type="sldNum" sz="quarter" idx="12"/>
          </p:nvPr>
        </p:nvSpPr>
        <p:spPr/>
        <p:txBody>
          <a:bodyPr/>
          <a:lstStyle/>
          <a:p>
            <a:fld id="{4E3F2787-4A74-44A7-873F-BDB06BA6B950}" type="slidenum">
              <a:rPr lang="en-GB" smtClean="0"/>
              <a:t>‹#›</a:t>
            </a:fld>
            <a:endParaRPr lang="en-GB"/>
          </a:p>
        </p:txBody>
      </p:sp>
    </p:spTree>
    <p:extLst>
      <p:ext uri="{BB962C8B-B14F-4D97-AF65-F5344CB8AC3E}">
        <p14:creationId xmlns:p14="http://schemas.microsoft.com/office/powerpoint/2010/main" val="2992417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D89BB9-6FE9-4F34-9573-D4F66F1C0A05}"/>
              </a:ext>
            </a:extLst>
          </p:cNvPr>
          <p:cNvSpPr>
            <a:spLocks noGrp="1"/>
          </p:cNvSpPr>
          <p:nvPr>
            <p:ph type="dt" sz="half" idx="10"/>
          </p:nvPr>
        </p:nvSpPr>
        <p:spPr/>
        <p:txBody>
          <a:bodyPr/>
          <a:lstStyle/>
          <a:p>
            <a:fld id="{5C000161-616F-400A-B744-468F11804909}" type="datetimeFigureOut">
              <a:rPr lang="en-GB" smtClean="0"/>
              <a:t>14/01/2021</a:t>
            </a:fld>
            <a:endParaRPr lang="en-GB"/>
          </a:p>
        </p:txBody>
      </p:sp>
      <p:sp>
        <p:nvSpPr>
          <p:cNvPr id="3" name="Footer Placeholder 2">
            <a:extLst>
              <a:ext uri="{FF2B5EF4-FFF2-40B4-BE49-F238E27FC236}">
                <a16:creationId xmlns:a16="http://schemas.microsoft.com/office/drawing/2014/main" id="{E8E31C05-C875-4FEC-8A10-0B156FDDDF9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1F6A91D-C464-4228-A715-19DEA01EB02A}"/>
              </a:ext>
            </a:extLst>
          </p:cNvPr>
          <p:cNvSpPr>
            <a:spLocks noGrp="1"/>
          </p:cNvSpPr>
          <p:nvPr>
            <p:ph type="sldNum" sz="quarter" idx="12"/>
          </p:nvPr>
        </p:nvSpPr>
        <p:spPr/>
        <p:txBody>
          <a:bodyPr/>
          <a:lstStyle/>
          <a:p>
            <a:fld id="{4E3F2787-4A74-44A7-873F-BDB06BA6B950}" type="slidenum">
              <a:rPr lang="en-GB" smtClean="0"/>
              <a:t>‹#›</a:t>
            </a:fld>
            <a:endParaRPr lang="en-GB"/>
          </a:p>
        </p:txBody>
      </p:sp>
    </p:spTree>
    <p:extLst>
      <p:ext uri="{BB962C8B-B14F-4D97-AF65-F5344CB8AC3E}">
        <p14:creationId xmlns:p14="http://schemas.microsoft.com/office/powerpoint/2010/main" val="4187571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8424D-7E94-4AA8-A307-949827BFE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245F9EF-9529-4BB2-9EFE-2F815D7D62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FBE1475-65F4-4A50-A3CC-76342A37C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BDD923A-137D-424A-8E8B-92D2FB3E5CFD}"/>
              </a:ext>
            </a:extLst>
          </p:cNvPr>
          <p:cNvSpPr>
            <a:spLocks noGrp="1"/>
          </p:cNvSpPr>
          <p:nvPr>
            <p:ph type="dt" sz="half" idx="10"/>
          </p:nvPr>
        </p:nvSpPr>
        <p:spPr/>
        <p:txBody>
          <a:bodyPr/>
          <a:lstStyle/>
          <a:p>
            <a:fld id="{5C000161-616F-400A-B744-468F11804909}" type="datetimeFigureOut">
              <a:rPr lang="en-GB" smtClean="0"/>
              <a:t>14/01/2021</a:t>
            </a:fld>
            <a:endParaRPr lang="en-GB"/>
          </a:p>
        </p:txBody>
      </p:sp>
      <p:sp>
        <p:nvSpPr>
          <p:cNvPr id="6" name="Footer Placeholder 5">
            <a:extLst>
              <a:ext uri="{FF2B5EF4-FFF2-40B4-BE49-F238E27FC236}">
                <a16:creationId xmlns:a16="http://schemas.microsoft.com/office/drawing/2014/main" id="{749969C8-AC0F-404D-A6CD-62FAAE7B95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97FA61-FC54-4CE7-B572-C1C3D4E2C00E}"/>
              </a:ext>
            </a:extLst>
          </p:cNvPr>
          <p:cNvSpPr>
            <a:spLocks noGrp="1"/>
          </p:cNvSpPr>
          <p:nvPr>
            <p:ph type="sldNum" sz="quarter" idx="12"/>
          </p:nvPr>
        </p:nvSpPr>
        <p:spPr/>
        <p:txBody>
          <a:bodyPr/>
          <a:lstStyle/>
          <a:p>
            <a:fld id="{4E3F2787-4A74-44A7-873F-BDB06BA6B950}" type="slidenum">
              <a:rPr lang="en-GB" smtClean="0"/>
              <a:t>‹#›</a:t>
            </a:fld>
            <a:endParaRPr lang="en-GB"/>
          </a:p>
        </p:txBody>
      </p:sp>
    </p:spTree>
    <p:extLst>
      <p:ext uri="{BB962C8B-B14F-4D97-AF65-F5344CB8AC3E}">
        <p14:creationId xmlns:p14="http://schemas.microsoft.com/office/powerpoint/2010/main" val="2208545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D2128-AADF-486E-BC34-598ED09440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8363AD9-1668-48E7-AFBB-863DC90B81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9B16522-8D44-48C9-91C3-EFAC094876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8F5C8B-84AE-4322-AB1C-C2234B7FC142}"/>
              </a:ext>
            </a:extLst>
          </p:cNvPr>
          <p:cNvSpPr>
            <a:spLocks noGrp="1"/>
          </p:cNvSpPr>
          <p:nvPr>
            <p:ph type="dt" sz="half" idx="10"/>
          </p:nvPr>
        </p:nvSpPr>
        <p:spPr/>
        <p:txBody>
          <a:bodyPr/>
          <a:lstStyle/>
          <a:p>
            <a:fld id="{5C000161-616F-400A-B744-468F11804909}" type="datetimeFigureOut">
              <a:rPr lang="en-GB" smtClean="0"/>
              <a:t>14/01/2021</a:t>
            </a:fld>
            <a:endParaRPr lang="en-GB"/>
          </a:p>
        </p:txBody>
      </p:sp>
      <p:sp>
        <p:nvSpPr>
          <p:cNvPr id="6" name="Footer Placeholder 5">
            <a:extLst>
              <a:ext uri="{FF2B5EF4-FFF2-40B4-BE49-F238E27FC236}">
                <a16:creationId xmlns:a16="http://schemas.microsoft.com/office/drawing/2014/main" id="{4D4ACC3E-386C-4EA0-857D-C91ED18176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D36487-F70F-4E33-8F52-AA68CD7D664D}"/>
              </a:ext>
            </a:extLst>
          </p:cNvPr>
          <p:cNvSpPr>
            <a:spLocks noGrp="1"/>
          </p:cNvSpPr>
          <p:nvPr>
            <p:ph type="sldNum" sz="quarter" idx="12"/>
          </p:nvPr>
        </p:nvSpPr>
        <p:spPr/>
        <p:txBody>
          <a:bodyPr/>
          <a:lstStyle/>
          <a:p>
            <a:fld id="{4E3F2787-4A74-44A7-873F-BDB06BA6B950}" type="slidenum">
              <a:rPr lang="en-GB" smtClean="0"/>
              <a:t>‹#›</a:t>
            </a:fld>
            <a:endParaRPr lang="en-GB"/>
          </a:p>
        </p:txBody>
      </p:sp>
    </p:spTree>
    <p:extLst>
      <p:ext uri="{BB962C8B-B14F-4D97-AF65-F5344CB8AC3E}">
        <p14:creationId xmlns:p14="http://schemas.microsoft.com/office/powerpoint/2010/main" val="3713145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3FD502-B6B5-419F-AF94-58DBE40BCD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2951F0-9622-48FF-BDBD-9CA5AB5E7F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40B059-B73C-43FB-A64E-97F8F3AB44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00161-616F-400A-B744-468F11804909}" type="datetimeFigureOut">
              <a:rPr lang="en-GB" smtClean="0"/>
              <a:t>14/01/2021</a:t>
            </a:fld>
            <a:endParaRPr lang="en-GB"/>
          </a:p>
        </p:txBody>
      </p:sp>
      <p:sp>
        <p:nvSpPr>
          <p:cNvPr id="5" name="Footer Placeholder 4">
            <a:extLst>
              <a:ext uri="{FF2B5EF4-FFF2-40B4-BE49-F238E27FC236}">
                <a16:creationId xmlns:a16="http://schemas.microsoft.com/office/drawing/2014/main" id="{9EBC9BE9-C725-44F0-9EBC-BC29861D0E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1589C6-1E6B-47D4-880F-290B68A138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F2787-4A74-44A7-873F-BDB06BA6B950}" type="slidenum">
              <a:rPr lang="en-GB" smtClean="0"/>
              <a:t>‹#›</a:t>
            </a:fld>
            <a:endParaRPr lang="en-GB"/>
          </a:p>
        </p:txBody>
      </p:sp>
    </p:spTree>
    <p:extLst>
      <p:ext uri="{BB962C8B-B14F-4D97-AF65-F5344CB8AC3E}">
        <p14:creationId xmlns:p14="http://schemas.microsoft.com/office/powerpoint/2010/main" val="1201313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3.png"/><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png"/><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3.png"/><Relationship Id="rId5" Type="http://schemas.openxmlformats.org/officeDocument/2006/relationships/audio" Target="../media/audio1.wav"/><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3.png"/><Relationship Id="rId5" Type="http://schemas.openxmlformats.org/officeDocument/2006/relationships/audio" Target="../media/audio1.wav"/><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3.png"/><Relationship Id="rId5" Type="http://schemas.openxmlformats.org/officeDocument/2006/relationships/audio" Target="../media/audio1.wav"/><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4.xml"/><Relationship Id="rId7" Type="http://schemas.openxmlformats.org/officeDocument/2006/relationships/image" Target="../media/image2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2.jpeg"/><Relationship Id="rId11" Type="http://schemas.openxmlformats.org/officeDocument/2006/relationships/image" Target="../media/image3.png"/><Relationship Id="rId5" Type="http://schemas.openxmlformats.org/officeDocument/2006/relationships/image" Target="../media/image21.png"/><Relationship Id="rId10" Type="http://schemas.openxmlformats.org/officeDocument/2006/relationships/image" Target="../media/image15.png"/><Relationship Id="rId4" Type="http://schemas.openxmlformats.org/officeDocument/2006/relationships/notesSlide" Target="../notesSlides/notesSlide8.xml"/><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B60E5-8090-4FE6-9F2A-570A14EFF842}"/>
              </a:ext>
            </a:extLst>
          </p:cNvPr>
          <p:cNvSpPr>
            <a:spLocks noGrp="1"/>
          </p:cNvSpPr>
          <p:nvPr>
            <p:ph type="ctrTitle"/>
          </p:nvPr>
        </p:nvSpPr>
        <p:spPr>
          <a:xfrm>
            <a:off x="1156355" y="488398"/>
            <a:ext cx="9144000" cy="1845227"/>
          </a:xfrm>
        </p:spPr>
        <p:txBody>
          <a:bodyPr>
            <a:normAutofit fontScale="90000"/>
          </a:bodyPr>
          <a:lstStyle/>
          <a:p>
            <a:r>
              <a:rPr lang="en-GB"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The Queen’s Nursing Institute: </a:t>
            </a:r>
            <a:br>
              <a:rPr lang="en-GB"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en-GB"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an introduction </a:t>
            </a:r>
            <a:br>
              <a:rPr lang="en-GB"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en-GB"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p>
        </p:txBody>
      </p:sp>
      <p:sp>
        <p:nvSpPr>
          <p:cNvPr id="3" name="Subtitle 2">
            <a:extLst>
              <a:ext uri="{FF2B5EF4-FFF2-40B4-BE49-F238E27FC236}">
                <a16:creationId xmlns:a16="http://schemas.microsoft.com/office/drawing/2014/main" id="{A3010F28-EEFA-4C1B-9210-F1C099A63A5C}"/>
              </a:ext>
            </a:extLst>
          </p:cNvPr>
          <p:cNvSpPr>
            <a:spLocks noGrp="1"/>
          </p:cNvSpPr>
          <p:nvPr>
            <p:ph type="subTitle" idx="1"/>
          </p:nvPr>
        </p:nvSpPr>
        <p:spPr>
          <a:xfrm>
            <a:off x="1156355" y="2500745"/>
            <a:ext cx="9144000" cy="2195761"/>
          </a:xfrm>
        </p:spPr>
        <p:txBody>
          <a:bodyPr>
            <a:normAutofit fontScale="25000" lnSpcReduction="20000"/>
          </a:bodyPr>
          <a:lstStyle/>
          <a:p>
            <a:endParaRPr lang="en-GB" sz="1800" dirty="0"/>
          </a:p>
          <a:p>
            <a:endParaRPr lang="en-GB" sz="1800" dirty="0"/>
          </a:p>
          <a:p>
            <a:endParaRPr lang="en-GB" sz="1800" dirty="0"/>
          </a:p>
          <a:p>
            <a:r>
              <a:rPr lang="en-GB" sz="19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Sue Boran  MSc RNT RN DN QN</a:t>
            </a:r>
          </a:p>
          <a:p>
            <a:r>
              <a:rPr lang="en-GB" sz="19200" dirty="0">
                <a:ln w="12700">
                  <a:solidFill>
                    <a:schemeClr val="accent1"/>
                  </a:solidFill>
                  <a:prstDash val="solid"/>
                </a:ln>
                <a:pattFill prst="pct50">
                  <a:fgClr>
                    <a:schemeClr val="accent1"/>
                  </a:fgClr>
                  <a:bgClr>
                    <a:schemeClr val="accent1">
                      <a:lumMod val="20000"/>
                      <a:lumOff val="80000"/>
                    </a:schemeClr>
                  </a:bgClr>
                </a:pattFill>
              </a:rPr>
              <a:t>Director of Nursing Programmes</a:t>
            </a:r>
          </a:p>
          <a:p>
            <a:pPr>
              <a:spcBef>
                <a:spcPts val="600"/>
              </a:spcBef>
              <a:defRPr/>
            </a:pPr>
            <a:endParaRPr lang="en-GB" sz="11200" dirty="0">
              <a:ln w="0"/>
              <a:solidFill>
                <a:schemeClr val="accent1"/>
              </a:solidFill>
              <a:effectLst>
                <a:outerShdw blurRad="38100" dist="25400" dir="5400000" algn="ctr" rotWithShape="0">
                  <a:srgbClr val="6E747A">
                    <a:alpha val="43000"/>
                  </a:srgbClr>
                </a:outerShdw>
              </a:effectLst>
            </a:endParaRPr>
          </a:p>
          <a:p>
            <a:pPr>
              <a:spcBef>
                <a:spcPts val="600"/>
              </a:spcBef>
              <a:defRPr/>
            </a:pPr>
            <a:endParaRPr lang="en-GB" sz="11200" dirty="0">
              <a:ln w="0"/>
              <a:solidFill>
                <a:schemeClr val="accent1"/>
              </a:solidFill>
              <a:effectLst>
                <a:outerShdw blurRad="38100" dist="25400" dir="5400000" algn="ctr" rotWithShape="0">
                  <a:srgbClr val="6E747A">
                    <a:alpha val="43000"/>
                  </a:srgbClr>
                </a:outerShdw>
              </a:effectLst>
            </a:endParaRPr>
          </a:p>
          <a:p>
            <a:pPr>
              <a:spcBef>
                <a:spcPts val="600"/>
              </a:spcBef>
              <a:defRPr/>
            </a:pPr>
            <a:endParaRPr lang="en-GB" sz="11200" dirty="0">
              <a:ln w="0"/>
              <a:solidFill>
                <a:schemeClr val="accent1"/>
              </a:solidFill>
              <a:effectLst>
                <a:outerShdw blurRad="38100" dist="25400" dir="5400000" algn="ctr" rotWithShape="0">
                  <a:srgbClr val="6E747A">
                    <a:alpha val="43000"/>
                  </a:srgbClr>
                </a:outerShdw>
              </a:effectLst>
            </a:endParaRPr>
          </a:p>
          <a:p>
            <a:endParaRPr lang="en-GB" sz="1800" dirty="0"/>
          </a:p>
        </p:txBody>
      </p:sp>
      <p:pic>
        <p:nvPicPr>
          <p:cNvPr id="4" name="Picture 3">
            <a:extLst>
              <a:ext uri="{FF2B5EF4-FFF2-40B4-BE49-F238E27FC236}">
                <a16:creationId xmlns:a16="http://schemas.microsoft.com/office/drawing/2014/main" id="{62D7618E-8797-4857-A4C9-EBE19B19F5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2908" y="5545986"/>
            <a:ext cx="2664978" cy="958687"/>
          </a:xfrm>
          <a:prstGeom prst="rect">
            <a:avLst/>
          </a:prstGeom>
        </p:spPr>
      </p:pic>
      <p:pic>
        <p:nvPicPr>
          <p:cNvPr id="5" name="Recorded Sound">
            <a:hlinkClick r:id="" action="ppaction://media"/>
            <a:extLst>
              <a:ext uri="{FF2B5EF4-FFF2-40B4-BE49-F238E27FC236}">
                <a16:creationId xmlns:a16="http://schemas.microsoft.com/office/drawing/2014/main" id="{4FDE44D2-BCDC-4F4E-A225-7C7CFE5758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01018" y="4918046"/>
            <a:ext cx="406400" cy="406400"/>
          </a:xfrm>
          <a:prstGeom prst="rect">
            <a:avLst/>
          </a:prstGeom>
        </p:spPr>
      </p:pic>
    </p:spTree>
    <p:extLst>
      <p:ext uri="{BB962C8B-B14F-4D97-AF65-F5344CB8AC3E}">
        <p14:creationId xmlns:p14="http://schemas.microsoft.com/office/powerpoint/2010/main" val="61120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5" y="332656"/>
            <a:ext cx="9739745" cy="1648544"/>
          </a:xfrm>
        </p:spPr>
        <p:txBody>
          <a:bodyPr>
            <a:normAutofit/>
          </a:bodyPr>
          <a:lstStyle/>
          <a:p>
            <a:r>
              <a:rPr lang="en-GB" b="1" dirty="0">
                <a:ln w="12700">
                  <a:solidFill>
                    <a:srgbClr val="59118E">
                      <a:lumMod val="75000"/>
                    </a:srgbClr>
                  </a:solidFill>
                  <a:prstDash val="solid"/>
                </a:ln>
                <a:pattFill prst="dkUpDiag">
                  <a:fgClr>
                    <a:srgbClr val="59118E"/>
                  </a:fgClr>
                  <a:bgClr>
                    <a:srgbClr val="59118E">
                      <a:lumMod val="20000"/>
                      <a:lumOff val="80000"/>
                    </a:srgbClr>
                  </a:bgClr>
                </a:pattFill>
                <a:effectLst>
                  <a:outerShdw blurRad="38100" dist="38100" dir="2700000" algn="tl">
                    <a:srgbClr val="000000">
                      <a:alpha val="43137"/>
                    </a:srgbClr>
                  </a:outerShdw>
                </a:effectLst>
              </a:rPr>
              <a:t>Role models and Leaders: </a:t>
            </a:r>
            <a:br>
              <a:rPr lang="en-GB" b="1" dirty="0">
                <a:ln w="12700">
                  <a:solidFill>
                    <a:srgbClr val="59118E">
                      <a:lumMod val="75000"/>
                    </a:srgbClr>
                  </a:solidFill>
                  <a:prstDash val="solid"/>
                </a:ln>
                <a:pattFill prst="dkUpDiag">
                  <a:fgClr>
                    <a:srgbClr val="59118E"/>
                  </a:fgClr>
                  <a:bgClr>
                    <a:srgbClr val="59118E">
                      <a:lumMod val="20000"/>
                      <a:lumOff val="80000"/>
                    </a:srgbClr>
                  </a:bgClr>
                </a:pattFill>
                <a:effectLst>
                  <a:outerShdw blurRad="38100" dist="38100" dir="2700000" algn="tl">
                    <a:srgbClr val="000000">
                      <a:alpha val="43137"/>
                    </a:srgbClr>
                  </a:outerShdw>
                </a:effectLst>
              </a:rPr>
            </a:br>
            <a:r>
              <a:rPr lang="en-GB" b="1" dirty="0">
                <a:ln w="12700">
                  <a:solidFill>
                    <a:srgbClr val="59118E">
                      <a:lumMod val="75000"/>
                    </a:srgbClr>
                  </a:solidFill>
                  <a:prstDash val="solid"/>
                </a:ln>
                <a:pattFill prst="dkUpDiag">
                  <a:fgClr>
                    <a:srgbClr val="59118E"/>
                  </a:fgClr>
                  <a:bgClr>
                    <a:srgbClr val="59118E">
                      <a:lumMod val="20000"/>
                      <a:lumOff val="80000"/>
                    </a:srgbClr>
                  </a:bgClr>
                </a:pattFill>
                <a:effectLst>
                  <a:outerShdw blurRad="38100" dist="38100" dir="2700000" algn="tl">
                    <a:srgbClr val="000000">
                      <a:alpha val="43137"/>
                    </a:srgbClr>
                  </a:outerShdw>
                </a:effectLst>
              </a:rPr>
              <a:t>Queen’s Nurse Title </a:t>
            </a:r>
            <a:endParaRPr lang="en-GB" b="1" dirty="0">
              <a:solidFill>
                <a:srgbClr val="7030A0"/>
              </a:solidFill>
              <a:effectLst>
                <a:outerShdw blurRad="38100" dist="38100" dir="2700000" algn="tl">
                  <a:srgbClr val="000000">
                    <a:alpha val="43137"/>
                  </a:srgbClr>
                </a:outerShdw>
              </a:effectLst>
              <a:latin typeface="Calibri" panose="020F0502020204030204" pitchFamily="34" charset="0"/>
            </a:endParaRPr>
          </a:p>
        </p:txBody>
      </p:sp>
      <p:pic>
        <p:nvPicPr>
          <p:cNvPr id="5" name="Picture 4">
            <a:extLst>
              <a:ext uri="{FF2B5EF4-FFF2-40B4-BE49-F238E27FC236}">
                <a16:creationId xmlns:a16="http://schemas.microsoft.com/office/drawing/2014/main" id="{CCB2D6D4-40B3-4931-BB2F-2FDC47AA4D7F}"/>
              </a:ext>
            </a:extLst>
          </p:cNvPr>
          <p:cNvPicPr>
            <a:picLocks noChangeAspect="1"/>
          </p:cNvPicPr>
          <p:nvPr/>
        </p:nvPicPr>
        <p:blipFill>
          <a:blip r:embed="rId5"/>
          <a:stretch>
            <a:fillRect/>
          </a:stretch>
        </p:blipFill>
        <p:spPr>
          <a:xfrm>
            <a:off x="5337451" y="1087582"/>
            <a:ext cx="5628422" cy="5719942"/>
          </a:xfrm>
          <a:prstGeom prst="rect">
            <a:avLst/>
          </a:prstGeom>
        </p:spPr>
      </p:pic>
      <p:pic>
        <p:nvPicPr>
          <p:cNvPr id="2050" name="Picture 2" descr="Queen's Nurses: pomp and prestige | Community Practitioner">
            <a:extLst>
              <a:ext uri="{FF2B5EF4-FFF2-40B4-BE49-F238E27FC236}">
                <a16:creationId xmlns:a16="http://schemas.microsoft.com/office/drawing/2014/main" id="{FA6CA0E2-EBA4-4B64-AC1C-A13769B930DB}"/>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0" y="2860964"/>
            <a:ext cx="5863007" cy="36643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B2754BD-A188-4ECB-B93F-AF6F23C7549C}"/>
              </a:ext>
            </a:extLst>
          </p:cNvPr>
          <p:cNvPicPr>
            <a:picLocks noChangeAspect="1"/>
          </p:cNvPicPr>
          <p:nvPr/>
        </p:nvPicPr>
        <p:blipFill>
          <a:blip r:embed="rId7"/>
          <a:stretch>
            <a:fillRect/>
          </a:stretch>
        </p:blipFill>
        <p:spPr>
          <a:xfrm>
            <a:off x="154257" y="5996493"/>
            <a:ext cx="1908213" cy="725487"/>
          </a:xfrm>
          <a:prstGeom prst="rect">
            <a:avLst/>
          </a:prstGeom>
        </p:spPr>
      </p:pic>
      <p:pic>
        <p:nvPicPr>
          <p:cNvPr id="3" name="Recorded Sound">
            <a:hlinkClick r:id="" action="ppaction://media"/>
            <a:extLst>
              <a:ext uri="{FF2B5EF4-FFF2-40B4-BE49-F238E27FC236}">
                <a16:creationId xmlns:a16="http://schemas.microsoft.com/office/drawing/2014/main" id="{DDEDFBB6-8BCB-4AC9-B135-F2A7B03E1DA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132291" y="5798127"/>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b="1" dirty="0">
                <a:ln w="12700">
                  <a:solidFill>
                    <a:srgbClr val="59118E">
                      <a:lumMod val="75000"/>
                    </a:srgbClr>
                  </a:solidFill>
                  <a:prstDash val="solid"/>
                </a:ln>
                <a:pattFill prst="dkUpDiag">
                  <a:fgClr>
                    <a:srgbClr val="59118E"/>
                  </a:fgClr>
                  <a:bgClr>
                    <a:srgbClr val="59118E">
                      <a:lumMod val="20000"/>
                      <a:lumOff val="80000"/>
                    </a:srgbClr>
                  </a:bgClr>
                </a:pattFill>
                <a:effectLst>
                  <a:outerShdw dist="38100" dir="2640000" algn="bl" rotWithShape="0">
                    <a:srgbClr val="59118E">
                      <a:lumMod val="75000"/>
                    </a:srgbClr>
                  </a:outerShdw>
                </a:effectLst>
              </a:rPr>
              <a:t>Support for Nurses</a:t>
            </a:r>
            <a:endParaRPr lang="en-GB" sz="4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4" name="Content Placeholder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648872" y="1841897"/>
            <a:ext cx="2952328" cy="2952328"/>
          </a:xfrm>
          <a:ln>
            <a:noFill/>
            <a:miter lim="800000"/>
            <a:headEnd/>
            <a:tailEnd/>
          </a:ln>
        </p:spPr>
      </p:pic>
      <p:pic>
        <p:nvPicPr>
          <p:cNvPr id="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4438" y="2860726"/>
            <a:ext cx="1872208" cy="1014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748145" y="1563222"/>
            <a:ext cx="5630697" cy="3323987"/>
          </a:xfrm>
          <a:prstGeom prst="rect">
            <a:avLst/>
          </a:prstGeom>
        </p:spPr>
        <p:txBody>
          <a:bodyPr wrap="square">
            <a:spAutoFit/>
          </a:bodyPr>
          <a:lstStyle/>
          <a:p>
            <a:pPr>
              <a:spcBef>
                <a:spcPts val="600"/>
              </a:spcBef>
              <a:spcAft>
                <a:spcPts val="600"/>
              </a:spcAft>
              <a:defRPr/>
            </a:pPr>
            <a:r>
              <a:rPr lang="en-GB" sz="2000" dirty="0">
                <a:solidFill>
                  <a:srgbClr val="3A4750"/>
                </a:solidFill>
                <a:latin typeface="Arial" panose="020B0604020202020204"/>
              </a:rPr>
              <a:t>Nurses who receive help from us are mostly going through a time of personal crisis or uncertainty. This may include, but not be restricted to, physical or mental illness, trying to escape domestic abuse, or experiencing other life crises, such as eviction, family health problems, marriage breakdown or bereavement.</a:t>
            </a:r>
          </a:p>
          <a:p>
            <a:pPr>
              <a:spcBef>
                <a:spcPts val="600"/>
              </a:spcBef>
              <a:spcAft>
                <a:spcPts val="600"/>
              </a:spcAft>
              <a:defRPr/>
            </a:pPr>
            <a:r>
              <a:rPr lang="en-GB" sz="2000" dirty="0">
                <a:solidFill>
                  <a:srgbClr val="3A4750"/>
                </a:solidFill>
                <a:latin typeface="Arial" panose="020B0604020202020204"/>
              </a:rPr>
              <a:t>As well as grants for nurses in financial difficulty, we also offer educational grants to community nurses who are in financial need.</a:t>
            </a:r>
          </a:p>
        </p:txBody>
      </p:sp>
      <p:sp>
        <p:nvSpPr>
          <p:cNvPr id="8" name="Rectangle 7"/>
          <p:cNvSpPr/>
          <p:nvPr/>
        </p:nvSpPr>
        <p:spPr>
          <a:xfrm>
            <a:off x="3553036" y="5296549"/>
            <a:ext cx="4572000" cy="723275"/>
          </a:xfrm>
          <a:prstGeom prst="rect">
            <a:avLst/>
          </a:prstGeom>
          <a:ln w="19050">
            <a:noFill/>
          </a:ln>
        </p:spPr>
        <p:txBody>
          <a:bodyPr>
            <a:spAutoFit/>
          </a:bodyPr>
          <a:lstStyle/>
          <a:p>
            <a:pPr algn="ctr">
              <a:defRPr/>
            </a:pPr>
            <a:r>
              <a:rPr lang="en-GB" b="1" dirty="0">
                <a:solidFill>
                  <a:srgbClr val="3A4750"/>
                </a:solidFill>
                <a:latin typeface="Univers LT W01_55 Roman1475956"/>
              </a:rPr>
              <a:t>Joanne Moorby, Grants Manager</a:t>
            </a:r>
          </a:p>
          <a:p>
            <a:pPr algn="ctr">
              <a:spcBef>
                <a:spcPts val="600"/>
              </a:spcBef>
              <a:spcAft>
                <a:spcPts val="600"/>
              </a:spcAft>
              <a:defRPr/>
            </a:pPr>
            <a:r>
              <a:rPr lang="en-GB" u="sng" dirty="0">
                <a:solidFill>
                  <a:srgbClr val="00B0F0"/>
                </a:solidFill>
                <a:latin typeface="Univers LT W01_55 Roman1475956"/>
              </a:rPr>
              <a:t>Joanne.Moorby@qni.org.uk </a:t>
            </a:r>
          </a:p>
        </p:txBody>
      </p:sp>
      <p:pic>
        <p:nvPicPr>
          <p:cNvPr id="10" name="image005.gif@01D587FD.3BA2D360" descr="cid:image010.gif@01D58A99.7AD8B6F0">
            <a:extLst>
              <a:ext uri="{FF2B5EF4-FFF2-40B4-BE49-F238E27FC236}">
                <a16:creationId xmlns:a16="http://schemas.microsoft.com/office/drawing/2014/main" id="{7638276F-88C0-494C-8DB1-7647A3CF71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363" y="5957246"/>
            <a:ext cx="1905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corded Sound">
            <a:hlinkClick r:id="" action="ppaction://media"/>
            <a:extLst>
              <a:ext uri="{FF2B5EF4-FFF2-40B4-BE49-F238E27FC236}">
                <a16:creationId xmlns:a16="http://schemas.microsoft.com/office/drawing/2014/main" id="{B5F05573-D747-4C30-A9A3-D0D0E6CF58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79890" y="5543919"/>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0385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C14CB5-D990-45B6-A6C7-7BFA05ECF29C}"/>
              </a:ext>
            </a:extLst>
          </p:cNvPr>
          <p:cNvSpPr>
            <a:spLocks noGrp="1"/>
          </p:cNvSpPr>
          <p:nvPr>
            <p:ph type="title"/>
          </p:nvPr>
        </p:nvSpPr>
        <p:spPr>
          <a:xfrm>
            <a:off x="524256" y="4767072"/>
            <a:ext cx="6594189" cy="1625210"/>
          </a:xfrm>
        </p:spPr>
        <p:txBody>
          <a:bodyPr>
            <a:normAutofit/>
          </a:bodyPr>
          <a:lstStyle/>
          <a:p>
            <a:pPr algn="r"/>
            <a:r>
              <a:rPr lang="en-GB" b="1" dirty="0">
                <a:solidFill>
                  <a:srgbClr val="FFFFFF"/>
                </a:solidFill>
              </a:rPr>
              <a:t>Support for Nurses</a:t>
            </a:r>
          </a:p>
        </p:txBody>
      </p:sp>
      <p:pic>
        <p:nvPicPr>
          <p:cNvPr id="4" name="Picture 3">
            <a:extLst>
              <a:ext uri="{FF2B5EF4-FFF2-40B4-BE49-F238E27FC236}">
                <a16:creationId xmlns:a16="http://schemas.microsoft.com/office/drawing/2014/main" id="{604DC2F6-7D37-41D1-9267-51ACD1FD080C}"/>
              </a:ext>
            </a:extLst>
          </p:cNvPr>
          <p:cNvPicPr>
            <a:picLocks noChangeAspect="1"/>
          </p:cNvPicPr>
          <p:nvPr/>
        </p:nvPicPr>
        <p:blipFill rotWithShape="1">
          <a:blip r:embed="rId5"/>
          <a:srcRect l="3338"/>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0B07EA1-B11E-4047-AA4F-8E9E8AA05DC4}"/>
              </a:ext>
            </a:extLst>
          </p:cNvPr>
          <p:cNvSpPr>
            <a:spLocks noGrp="1"/>
          </p:cNvSpPr>
          <p:nvPr>
            <p:ph idx="1"/>
          </p:nvPr>
        </p:nvSpPr>
        <p:spPr>
          <a:xfrm>
            <a:off x="7990091" y="1287840"/>
            <a:ext cx="3424739" cy="4852362"/>
          </a:xfrm>
        </p:spPr>
        <p:txBody>
          <a:bodyPr anchor="ctr">
            <a:normAutofit/>
          </a:bodyPr>
          <a:lstStyle/>
          <a:p>
            <a:r>
              <a:rPr lang="en-GB" b="1" dirty="0">
                <a:solidFill>
                  <a:srgbClr val="FFFFFF"/>
                </a:solidFill>
              </a:rPr>
              <a:t>Created in response to the pandemic</a:t>
            </a:r>
          </a:p>
          <a:p>
            <a:r>
              <a:rPr lang="en-GB" b="1" dirty="0">
                <a:solidFill>
                  <a:srgbClr val="FFFFFF"/>
                </a:solidFill>
              </a:rPr>
              <a:t>Trained listeners provide the service</a:t>
            </a:r>
          </a:p>
          <a:p>
            <a:r>
              <a:rPr lang="en-GB" b="1" dirty="0">
                <a:solidFill>
                  <a:srgbClr val="FFFFFF"/>
                </a:solidFill>
              </a:rPr>
              <a:t>Listen to all community nurses</a:t>
            </a:r>
          </a:p>
          <a:p>
            <a:r>
              <a:rPr lang="en-GB" b="1" dirty="0">
                <a:solidFill>
                  <a:srgbClr val="FFFFFF"/>
                </a:solidFill>
              </a:rPr>
              <a:t>Please share in your teams</a:t>
            </a:r>
          </a:p>
          <a:p>
            <a:endParaRPr lang="en-GB" sz="2000" dirty="0">
              <a:solidFill>
                <a:srgbClr val="FFFFFF"/>
              </a:solidFill>
            </a:endParaRPr>
          </a:p>
          <a:p>
            <a:pPr marL="0" indent="0">
              <a:buNone/>
            </a:pPr>
            <a:endParaRPr lang="en-GB" sz="2000" dirty="0">
              <a:solidFill>
                <a:srgbClr val="FFFFFF"/>
              </a:solidFill>
            </a:endParaRPr>
          </a:p>
        </p:txBody>
      </p:sp>
      <p:pic>
        <p:nvPicPr>
          <p:cNvPr id="5" name="Recorded Sound">
            <a:hlinkClick r:id="" action="ppaction://media"/>
            <a:extLst>
              <a:ext uri="{FF2B5EF4-FFF2-40B4-BE49-F238E27FC236}">
                <a16:creationId xmlns:a16="http://schemas.microsoft.com/office/drawing/2014/main" id="{014BCB1D-8EAE-4E7D-92F3-E688D47398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2564" y="5350933"/>
            <a:ext cx="406400" cy="406400"/>
          </a:xfrm>
          <a:prstGeom prst="rect">
            <a:avLst/>
          </a:prstGeom>
        </p:spPr>
      </p:pic>
    </p:spTree>
    <p:extLst>
      <p:ext uri="{BB962C8B-B14F-4D97-AF65-F5344CB8AC3E}">
        <p14:creationId xmlns:p14="http://schemas.microsoft.com/office/powerpoint/2010/main" val="97235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B60E5-8090-4FE6-9F2A-570A14EFF842}"/>
              </a:ext>
            </a:extLst>
          </p:cNvPr>
          <p:cNvSpPr>
            <a:spLocks noGrp="1"/>
          </p:cNvSpPr>
          <p:nvPr>
            <p:ph type="title"/>
          </p:nvPr>
        </p:nvSpPr>
        <p:spPr>
          <a:xfrm>
            <a:off x="175209" y="651728"/>
            <a:ext cx="10515600" cy="872272"/>
          </a:xfrm>
        </p:spPr>
        <p:txBody>
          <a:bodyPr anchor="ctr">
            <a:noAutofit/>
          </a:bodyPr>
          <a:lstStyle/>
          <a:p>
            <a:r>
              <a:rPr lang="en-GB" sz="4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QNI Today   </a:t>
            </a:r>
          </a:p>
        </p:txBody>
      </p:sp>
      <p:sp>
        <p:nvSpPr>
          <p:cNvPr id="5" name="Content Placeholder 4">
            <a:extLst>
              <a:ext uri="{FF2B5EF4-FFF2-40B4-BE49-F238E27FC236}">
                <a16:creationId xmlns:a16="http://schemas.microsoft.com/office/drawing/2014/main" id="{84D6C4AE-1C86-4785-AEA2-F9757BE62FD4}"/>
              </a:ext>
            </a:extLst>
          </p:cNvPr>
          <p:cNvSpPr>
            <a:spLocks noGrp="1"/>
          </p:cNvSpPr>
          <p:nvPr>
            <p:ph idx="1"/>
          </p:nvPr>
        </p:nvSpPr>
        <p:spPr>
          <a:xfrm>
            <a:off x="703110" y="1974272"/>
            <a:ext cx="10515600" cy="5091117"/>
          </a:xfrm>
        </p:spPr>
        <p:txBody>
          <a:bodyPr>
            <a:normAutofit/>
          </a:bodyPr>
          <a:lstStyle/>
          <a:p>
            <a:pPr>
              <a:buFont typeface="Wingdings" panose="05000000000000000000" pitchFamily="2" charset="2"/>
              <a:buChar char="Ø"/>
            </a:pPr>
            <a:r>
              <a:rPr lang="en-GB" sz="3200" dirty="0"/>
              <a:t>Loss of income down 60% – massive for QNI</a:t>
            </a:r>
          </a:p>
          <a:p>
            <a:pPr>
              <a:buFont typeface="Wingdings" panose="05000000000000000000" pitchFamily="2" charset="2"/>
              <a:buChar char="Ø"/>
            </a:pPr>
            <a:r>
              <a:rPr lang="en-GB" sz="3200" dirty="0"/>
              <a:t>National Gardens Scheme – gardens not opening</a:t>
            </a:r>
          </a:p>
          <a:p>
            <a:pPr>
              <a:buFont typeface="Wingdings" panose="05000000000000000000" pitchFamily="2" charset="2"/>
              <a:buChar char="Ø"/>
            </a:pPr>
            <a:r>
              <a:rPr lang="en-GB" sz="3200" dirty="0"/>
              <a:t>Investment income plummeted</a:t>
            </a:r>
          </a:p>
          <a:p>
            <a:pPr>
              <a:buFont typeface="Wingdings" panose="05000000000000000000" pitchFamily="2" charset="2"/>
              <a:buChar char="Ø"/>
            </a:pPr>
            <a:r>
              <a:rPr lang="en-GB" sz="3200" dirty="0"/>
              <a:t>Annual conference postponed to virtual in October</a:t>
            </a:r>
          </a:p>
          <a:p>
            <a:pPr>
              <a:buFont typeface="Wingdings" panose="05000000000000000000" pitchFamily="2" charset="2"/>
              <a:buChar char="Ø"/>
            </a:pPr>
            <a:r>
              <a:rPr lang="en-GB" sz="3200" dirty="0"/>
              <a:t>Project income postponed until September and January</a:t>
            </a:r>
          </a:p>
          <a:p>
            <a:pPr>
              <a:buFont typeface="Wingdings" panose="05000000000000000000" pitchFamily="2" charset="2"/>
              <a:buChar char="Ø"/>
            </a:pPr>
            <a:r>
              <a:rPr lang="en-GB" sz="3200" dirty="0"/>
              <a:t>Homeless Health Programme funding ended</a:t>
            </a:r>
          </a:p>
          <a:p>
            <a:pPr>
              <a:buFont typeface="Wingdings" panose="05000000000000000000" pitchFamily="2" charset="2"/>
              <a:buChar char="Ø"/>
            </a:pPr>
            <a:r>
              <a:rPr lang="en-GB" sz="3200" dirty="0"/>
              <a:t>Second QN Award application cancelled </a:t>
            </a:r>
          </a:p>
          <a:p>
            <a:pPr marL="0" indent="0">
              <a:buNone/>
            </a:pPr>
            <a:endParaRPr lang="en-GB" sz="3200" dirty="0"/>
          </a:p>
          <a:p>
            <a:pPr marL="0" indent="0">
              <a:buNone/>
            </a:pPr>
            <a:endParaRPr lang="en-GB" sz="3200" dirty="0"/>
          </a:p>
          <a:p>
            <a:pPr marL="0" indent="0">
              <a:buNone/>
            </a:pPr>
            <a:endParaRPr lang="en-GB" sz="2400" dirty="0"/>
          </a:p>
        </p:txBody>
      </p:sp>
      <p:pic>
        <p:nvPicPr>
          <p:cNvPr id="3" name="Picture 2">
            <a:extLst>
              <a:ext uri="{FF2B5EF4-FFF2-40B4-BE49-F238E27FC236}">
                <a16:creationId xmlns:a16="http://schemas.microsoft.com/office/drawing/2014/main" id="{5AC2D50A-12C7-47AF-B44A-8A06A48DBCAA}"/>
              </a:ext>
            </a:extLst>
          </p:cNvPr>
          <p:cNvPicPr>
            <a:picLocks noChangeAspect="1"/>
          </p:cNvPicPr>
          <p:nvPr/>
        </p:nvPicPr>
        <p:blipFill>
          <a:blip r:embed="rId6"/>
          <a:stretch>
            <a:fillRect/>
          </a:stretch>
        </p:blipFill>
        <p:spPr>
          <a:xfrm>
            <a:off x="126547" y="6003420"/>
            <a:ext cx="1908213" cy="725487"/>
          </a:xfrm>
          <a:prstGeom prst="rect">
            <a:avLst/>
          </a:prstGeom>
        </p:spPr>
      </p:pic>
      <p:pic>
        <p:nvPicPr>
          <p:cNvPr id="4" name="Recorded Sound">
            <a:hlinkClick r:id="" action="ppaction://media"/>
            <a:extLst>
              <a:ext uri="{FF2B5EF4-FFF2-40B4-BE49-F238E27FC236}">
                <a16:creationId xmlns:a16="http://schemas.microsoft.com/office/drawing/2014/main" id="{A2218C47-04CE-4FBC-98DE-E9A93B20AB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85927" y="5583165"/>
            <a:ext cx="406400" cy="406400"/>
          </a:xfrm>
          <a:prstGeom prst="rect">
            <a:avLst/>
          </a:prstGeom>
        </p:spPr>
      </p:pic>
    </p:spTree>
    <p:extLst>
      <p:ext uri="{BB962C8B-B14F-4D97-AF65-F5344CB8AC3E}">
        <p14:creationId xmlns:p14="http://schemas.microsoft.com/office/powerpoint/2010/main" val="3009455468"/>
      </p:ext>
    </p:extLst>
  </p:cSld>
  <p:clrMapOvr>
    <a:masterClrMapping/>
  </p:clrMapOvr>
  <mc:AlternateContent xmlns:mc="http://schemas.openxmlformats.org/markup-compatibility/2006" xmlns:p14="http://schemas.microsoft.com/office/powerpoint/2010/main">
    <mc:Choice Requires="p14">
      <p:transition p14:dur="0">
        <p:sndAc>
          <p:stSnd>
            <p:snd r:embed="rId5" name="click.wav"/>
          </p:stSnd>
        </p:sndAc>
      </p:transition>
    </mc:Choice>
    <mc:Fallback xmlns="">
      <p:transition>
        <p:sndAc>
          <p:stSnd>
            <p:snd r:embed="rId8"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B60E5-8090-4FE6-9F2A-570A14EFF842}"/>
              </a:ext>
            </a:extLst>
          </p:cNvPr>
          <p:cNvSpPr>
            <a:spLocks noGrp="1"/>
          </p:cNvSpPr>
          <p:nvPr>
            <p:ph type="title"/>
          </p:nvPr>
        </p:nvSpPr>
        <p:spPr>
          <a:xfrm>
            <a:off x="175209" y="651728"/>
            <a:ext cx="10515600" cy="872272"/>
          </a:xfrm>
        </p:spPr>
        <p:txBody>
          <a:bodyPr anchor="ctr">
            <a:noAutofit/>
          </a:bodyPr>
          <a:lstStyle/>
          <a:p>
            <a:r>
              <a:rPr lang="en-GB" sz="4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QNI Update   </a:t>
            </a:r>
          </a:p>
        </p:txBody>
      </p:sp>
      <p:sp>
        <p:nvSpPr>
          <p:cNvPr id="5" name="Content Placeholder 4">
            <a:extLst>
              <a:ext uri="{FF2B5EF4-FFF2-40B4-BE49-F238E27FC236}">
                <a16:creationId xmlns:a16="http://schemas.microsoft.com/office/drawing/2014/main" id="{84D6C4AE-1C86-4785-AEA2-F9757BE62FD4}"/>
              </a:ext>
            </a:extLst>
          </p:cNvPr>
          <p:cNvSpPr>
            <a:spLocks noGrp="1"/>
          </p:cNvSpPr>
          <p:nvPr>
            <p:ph idx="1"/>
          </p:nvPr>
        </p:nvSpPr>
        <p:spPr>
          <a:xfrm>
            <a:off x="703110" y="1524000"/>
            <a:ext cx="10515600" cy="5541390"/>
          </a:xfrm>
        </p:spPr>
        <p:txBody>
          <a:bodyPr>
            <a:normAutofit/>
          </a:bodyPr>
          <a:lstStyle/>
          <a:p>
            <a:pPr>
              <a:buFont typeface="Wingdings" panose="05000000000000000000" pitchFamily="2" charset="2"/>
              <a:buChar char="Ø"/>
            </a:pPr>
            <a:r>
              <a:rPr lang="en-GB" sz="3200" dirty="0"/>
              <a:t>Impact on the team</a:t>
            </a:r>
          </a:p>
          <a:p>
            <a:pPr>
              <a:buFont typeface="Wingdings" panose="05000000000000000000" pitchFamily="2" charset="2"/>
              <a:buChar char="Ø"/>
            </a:pPr>
            <a:endParaRPr lang="en-GB" sz="3200" dirty="0"/>
          </a:p>
          <a:p>
            <a:pPr>
              <a:buFont typeface="Wingdings" panose="05000000000000000000" pitchFamily="2" charset="2"/>
              <a:buChar char="Ø"/>
            </a:pPr>
            <a:r>
              <a:rPr lang="en-GB" sz="3200" dirty="0"/>
              <a:t>3 posts deleted</a:t>
            </a:r>
          </a:p>
          <a:p>
            <a:pPr>
              <a:buFont typeface="Wingdings" panose="05000000000000000000" pitchFamily="2" charset="2"/>
              <a:buChar char="Ø"/>
            </a:pPr>
            <a:endParaRPr lang="en-GB" sz="3200" dirty="0"/>
          </a:p>
          <a:p>
            <a:pPr>
              <a:buFont typeface="Wingdings" panose="05000000000000000000" pitchFamily="2" charset="2"/>
              <a:buChar char="Ø"/>
            </a:pPr>
            <a:r>
              <a:rPr lang="en-GB" sz="3200" dirty="0"/>
              <a:t>2 staff placed on furlough</a:t>
            </a:r>
          </a:p>
          <a:p>
            <a:pPr>
              <a:buFont typeface="Wingdings" panose="05000000000000000000" pitchFamily="2" charset="2"/>
              <a:buChar char="Ø"/>
            </a:pPr>
            <a:endParaRPr lang="en-GB" sz="3200" dirty="0"/>
          </a:p>
          <a:p>
            <a:pPr>
              <a:buFont typeface="Wingdings" panose="05000000000000000000" pitchFamily="2" charset="2"/>
              <a:buChar char="Ø"/>
            </a:pPr>
            <a:r>
              <a:rPr lang="en-GB" sz="3200" dirty="0"/>
              <a:t>4 staff reduced hours</a:t>
            </a:r>
          </a:p>
          <a:p>
            <a:endParaRPr lang="en-GB" sz="3200" dirty="0"/>
          </a:p>
          <a:p>
            <a:pPr marL="0" indent="0">
              <a:buNone/>
            </a:pPr>
            <a:endParaRPr lang="en-GB" sz="2400" dirty="0"/>
          </a:p>
        </p:txBody>
      </p:sp>
      <p:pic>
        <p:nvPicPr>
          <p:cNvPr id="3" name="Picture 2">
            <a:extLst>
              <a:ext uri="{FF2B5EF4-FFF2-40B4-BE49-F238E27FC236}">
                <a16:creationId xmlns:a16="http://schemas.microsoft.com/office/drawing/2014/main" id="{061A3F7E-C499-45BF-807D-42F6186733D3}"/>
              </a:ext>
            </a:extLst>
          </p:cNvPr>
          <p:cNvPicPr>
            <a:picLocks noChangeAspect="1"/>
          </p:cNvPicPr>
          <p:nvPr/>
        </p:nvPicPr>
        <p:blipFill>
          <a:blip r:embed="rId6"/>
          <a:stretch>
            <a:fillRect/>
          </a:stretch>
        </p:blipFill>
        <p:spPr>
          <a:xfrm>
            <a:off x="147500" y="5961856"/>
            <a:ext cx="1908213" cy="725487"/>
          </a:xfrm>
          <a:prstGeom prst="rect">
            <a:avLst/>
          </a:prstGeom>
        </p:spPr>
      </p:pic>
      <p:pic>
        <p:nvPicPr>
          <p:cNvPr id="4" name="Recorded Sound">
            <a:hlinkClick r:id="" action="ppaction://media"/>
            <a:extLst>
              <a:ext uri="{FF2B5EF4-FFF2-40B4-BE49-F238E27FC236}">
                <a16:creationId xmlns:a16="http://schemas.microsoft.com/office/drawing/2014/main" id="{B554E3A3-583A-4B09-907E-94527C4F09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65145" y="5200072"/>
            <a:ext cx="406400" cy="406400"/>
          </a:xfrm>
          <a:prstGeom prst="rect">
            <a:avLst/>
          </a:prstGeom>
        </p:spPr>
      </p:pic>
    </p:spTree>
    <p:extLst>
      <p:ext uri="{BB962C8B-B14F-4D97-AF65-F5344CB8AC3E}">
        <p14:creationId xmlns:p14="http://schemas.microsoft.com/office/powerpoint/2010/main" val="3825936353"/>
      </p:ext>
    </p:extLst>
  </p:cSld>
  <p:clrMapOvr>
    <a:masterClrMapping/>
  </p:clrMapOvr>
  <mc:AlternateContent xmlns:mc="http://schemas.openxmlformats.org/markup-compatibility/2006" xmlns:p14="http://schemas.microsoft.com/office/powerpoint/2010/main">
    <mc:Choice Requires="p14">
      <p:transition p14:dur="0">
        <p:sndAc>
          <p:stSnd>
            <p:snd r:embed="rId5" name="click.wav"/>
          </p:stSnd>
        </p:sndAc>
      </p:transition>
    </mc:Choice>
    <mc:Fallback xmlns="">
      <p:transition>
        <p:sndAc>
          <p:stSnd>
            <p:snd r:embed="rId8"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B60E5-8090-4FE6-9F2A-570A14EFF842}"/>
              </a:ext>
            </a:extLst>
          </p:cNvPr>
          <p:cNvSpPr>
            <a:spLocks noGrp="1"/>
          </p:cNvSpPr>
          <p:nvPr>
            <p:ph type="title"/>
          </p:nvPr>
        </p:nvSpPr>
        <p:spPr>
          <a:xfrm>
            <a:off x="175209" y="276226"/>
            <a:ext cx="10515600" cy="1047750"/>
          </a:xfrm>
        </p:spPr>
        <p:txBody>
          <a:bodyPr anchor="ctr">
            <a:noAutofit/>
          </a:bodyPr>
          <a:lstStyle/>
          <a:p>
            <a:r>
              <a:rPr lang="en-GB" sz="4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Pandemic Activity   </a:t>
            </a:r>
          </a:p>
        </p:txBody>
      </p:sp>
      <p:sp>
        <p:nvSpPr>
          <p:cNvPr id="5" name="Content Placeholder 4">
            <a:extLst>
              <a:ext uri="{FF2B5EF4-FFF2-40B4-BE49-F238E27FC236}">
                <a16:creationId xmlns:a16="http://schemas.microsoft.com/office/drawing/2014/main" id="{84D6C4AE-1C86-4785-AEA2-F9757BE62FD4}"/>
              </a:ext>
            </a:extLst>
          </p:cNvPr>
          <p:cNvSpPr>
            <a:spLocks noGrp="1"/>
          </p:cNvSpPr>
          <p:nvPr>
            <p:ph idx="1"/>
          </p:nvPr>
        </p:nvSpPr>
        <p:spPr>
          <a:xfrm>
            <a:off x="703110" y="1524000"/>
            <a:ext cx="10515600" cy="5541390"/>
          </a:xfrm>
        </p:spPr>
        <p:txBody>
          <a:bodyPr>
            <a:normAutofit/>
          </a:bodyPr>
          <a:lstStyle/>
          <a:p>
            <a:pPr marL="358775" indent="-358775">
              <a:buFont typeface="Wingdings" panose="05000000000000000000" pitchFamily="2" charset="2"/>
              <a:buChar char="Ø"/>
            </a:pPr>
            <a:endParaRPr lang="en-GB" sz="3200" dirty="0"/>
          </a:p>
          <a:p>
            <a:pPr marL="358775" indent="-358775">
              <a:buFont typeface="Wingdings" panose="05000000000000000000" pitchFamily="2" charset="2"/>
              <a:buChar char="Ø"/>
            </a:pPr>
            <a:r>
              <a:rPr lang="en-GB" sz="3200" dirty="0"/>
              <a:t>Queen’s Nurse Network </a:t>
            </a:r>
          </a:p>
          <a:p>
            <a:pPr marL="358775" indent="-358775">
              <a:buFont typeface="Wingdings" panose="05000000000000000000" pitchFamily="2" charset="2"/>
              <a:buChar char="Ø"/>
            </a:pPr>
            <a:r>
              <a:rPr lang="en-GB" sz="3200" dirty="0"/>
              <a:t>Homeless Health Network  </a:t>
            </a:r>
          </a:p>
          <a:p>
            <a:pPr>
              <a:buFont typeface="Wingdings" panose="05000000000000000000" pitchFamily="2" charset="2"/>
              <a:buChar char="Ø"/>
            </a:pPr>
            <a:r>
              <a:rPr lang="en-GB" sz="3200" dirty="0"/>
              <a:t>Care Home Nurse Network </a:t>
            </a:r>
          </a:p>
          <a:p>
            <a:pPr marL="358775" indent="-358775">
              <a:buFont typeface="Wingdings" panose="05000000000000000000" pitchFamily="2" charset="2"/>
              <a:buChar char="Ø"/>
            </a:pPr>
            <a:r>
              <a:rPr lang="en-GB" sz="3200" dirty="0"/>
              <a:t>Community Nursing Executive Network </a:t>
            </a:r>
          </a:p>
          <a:p>
            <a:pPr marL="358775" indent="-358775">
              <a:buFont typeface="Wingdings" panose="05000000000000000000" pitchFamily="2" charset="2"/>
              <a:buChar char="Ø"/>
            </a:pPr>
            <a:r>
              <a:rPr lang="en-GB" sz="3200" dirty="0"/>
              <a:t>Policy Influence </a:t>
            </a:r>
            <a:br>
              <a:rPr lang="en-GB" sz="3200" dirty="0"/>
            </a:br>
            <a:endParaRPr lang="en-GB" sz="3200" dirty="0"/>
          </a:p>
          <a:p>
            <a:pPr marL="358775" indent="-358775">
              <a:buFont typeface="Wingdings" panose="05000000000000000000" pitchFamily="2" charset="2"/>
              <a:buChar char="Ø"/>
            </a:pPr>
            <a:endParaRPr lang="en-GB" sz="3200" dirty="0"/>
          </a:p>
          <a:p>
            <a:pPr marL="0" indent="0">
              <a:buNone/>
            </a:pPr>
            <a:endParaRPr lang="en-GB" sz="3200" dirty="0"/>
          </a:p>
          <a:p>
            <a:pPr marL="0" indent="0">
              <a:buNone/>
            </a:pPr>
            <a:endParaRPr lang="en-GB" sz="2400" dirty="0"/>
          </a:p>
        </p:txBody>
      </p:sp>
      <p:pic>
        <p:nvPicPr>
          <p:cNvPr id="3" name="Picture 2">
            <a:extLst>
              <a:ext uri="{FF2B5EF4-FFF2-40B4-BE49-F238E27FC236}">
                <a16:creationId xmlns:a16="http://schemas.microsoft.com/office/drawing/2014/main" id="{E4244229-7C16-4691-9AE0-4C0B4F6BB3D2}"/>
              </a:ext>
            </a:extLst>
          </p:cNvPr>
          <p:cNvPicPr>
            <a:picLocks noChangeAspect="1"/>
          </p:cNvPicPr>
          <p:nvPr/>
        </p:nvPicPr>
        <p:blipFill>
          <a:blip r:embed="rId6"/>
          <a:stretch>
            <a:fillRect/>
          </a:stretch>
        </p:blipFill>
        <p:spPr>
          <a:xfrm>
            <a:off x="175209" y="5934147"/>
            <a:ext cx="1908213" cy="725487"/>
          </a:xfrm>
          <a:prstGeom prst="rect">
            <a:avLst/>
          </a:prstGeom>
        </p:spPr>
      </p:pic>
      <p:pic>
        <p:nvPicPr>
          <p:cNvPr id="7" name="Recorded Sound">
            <a:hlinkClick r:id="" action="ppaction://media"/>
            <a:extLst>
              <a:ext uri="{FF2B5EF4-FFF2-40B4-BE49-F238E27FC236}">
                <a16:creationId xmlns:a16="http://schemas.microsoft.com/office/drawing/2014/main" id="{00B9C26E-AECB-4AFB-8C37-D963A19042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88945" y="5334000"/>
            <a:ext cx="406400" cy="406400"/>
          </a:xfrm>
          <a:prstGeom prst="rect">
            <a:avLst/>
          </a:prstGeom>
        </p:spPr>
      </p:pic>
    </p:spTree>
    <p:extLst>
      <p:ext uri="{BB962C8B-B14F-4D97-AF65-F5344CB8AC3E}">
        <p14:creationId xmlns:p14="http://schemas.microsoft.com/office/powerpoint/2010/main" val="2700487631"/>
      </p:ext>
    </p:extLst>
  </p:cSld>
  <p:clrMapOvr>
    <a:masterClrMapping/>
  </p:clrMapOvr>
  <mc:AlternateContent xmlns:mc="http://schemas.openxmlformats.org/markup-compatibility/2006" xmlns:p14="http://schemas.microsoft.com/office/powerpoint/2010/main">
    <mc:Choice Requires="p14">
      <p:transition p14:dur="0">
        <p:sndAc>
          <p:stSnd>
            <p:snd r:embed="rId5" name="click.wav"/>
          </p:stSnd>
        </p:sndAc>
      </p:transition>
    </mc:Choice>
    <mc:Fallback xmlns="">
      <p:transition>
        <p:sndAc>
          <p:stSnd>
            <p:snd r:embed="rId8"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B60E5-8090-4FE6-9F2A-570A14EFF842}"/>
              </a:ext>
            </a:extLst>
          </p:cNvPr>
          <p:cNvSpPr>
            <a:spLocks noGrp="1"/>
          </p:cNvSpPr>
          <p:nvPr>
            <p:ph type="title"/>
          </p:nvPr>
        </p:nvSpPr>
        <p:spPr>
          <a:xfrm>
            <a:off x="175209" y="276226"/>
            <a:ext cx="10515600" cy="1047750"/>
          </a:xfrm>
        </p:spPr>
        <p:txBody>
          <a:bodyPr anchor="ctr">
            <a:noAutofit/>
          </a:bodyPr>
          <a:lstStyle/>
          <a:p>
            <a:r>
              <a:rPr lang="en-GB" sz="4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Pandemic Activity   </a:t>
            </a:r>
          </a:p>
        </p:txBody>
      </p:sp>
      <p:sp>
        <p:nvSpPr>
          <p:cNvPr id="5" name="Content Placeholder 4">
            <a:extLst>
              <a:ext uri="{FF2B5EF4-FFF2-40B4-BE49-F238E27FC236}">
                <a16:creationId xmlns:a16="http://schemas.microsoft.com/office/drawing/2014/main" id="{84D6C4AE-1C86-4785-AEA2-F9757BE62FD4}"/>
              </a:ext>
            </a:extLst>
          </p:cNvPr>
          <p:cNvSpPr>
            <a:spLocks noGrp="1"/>
          </p:cNvSpPr>
          <p:nvPr>
            <p:ph idx="1"/>
          </p:nvPr>
        </p:nvSpPr>
        <p:spPr>
          <a:xfrm>
            <a:off x="703110" y="1524000"/>
            <a:ext cx="10515600" cy="5541390"/>
          </a:xfrm>
        </p:spPr>
        <p:txBody>
          <a:bodyPr>
            <a:normAutofit/>
          </a:bodyPr>
          <a:lstStyle/>
          <a:p>
            <a:pPr marL="358775" indent="-358775">
              <a:buFont typeface="Wingdings" panose="05000000000000000000" pitchFamily="2" charset="2"/>
              <a:buChar char="Ø"/>
            </a:pPr>
            <a:r>
              <a:rPr lang="en-GB" sz="3200" dirty="0"/>
              <a:t>QNI Coronavirus Information Centre </a:t>
            </a:r>
          </a:p>
          <a:p>
            <a:pPr marL="358775" indent="-358775">
              <a:buFont typeface="Wingdings" panose="05000000000000000000" pitchFamily="2" charset="2"/>
              <a:buChar char="Ø"/>
            </a:pPr>
            <a:r>
              <a:rPr lang="en-GB" sz="3200" dirty="0"/>
              <a:t>HEE Rapid Training Plans:</a:t>
            </a:r>
          </a:p>
          <a:p>
            <a:pPr lvl="1"/>
            <a:r>
              <a:rPr lang="en-GB" sz="2800" dirty="0"/>
              <a:t>Orientation and Induction </a:t>
            </a:r>
          </a:p>
          <a:p>
            <a:pPr lvl="1"/>
            <a:r>
              <a:rPr lang="en-GB" sz="2800" dirty="0"/>
              <a:t>Care Home Nurses, General Practice Nurses, District Nurses</a:t>
            </a:r>
          </a:p>
          <a:p>
            <a:pPr>
              <a:buFont typeface="Wingdings" panose="05000000000000000000" pitchFamily="2" charset="2"/>
              <a:buChar char="Ø"/>
            </a:pPr>
            <a:r>
              <a:rPr lang="en-GB" sz="3200" dirty="0"/>
              <a:t>GPN Minimum Bridging Competencies  </a:t>
            </a:r>
          </a:p>
          <a:p>
            <a:pPr marL="358775" indent="-358775">
              <a:buFont typeface="Wingdings" panose="05000000000000000000" pitchFamily="2" charset="2"/>
              <a:buChar char="Ø"/>
            </a:pPr>
            <a:r>
              <a:rPr lang="en-GB" sz="3200" dirty="0"/>
              <a:t>NHS Professional – Essential Learning Resource for Nurses Transitioning  into Care Home Setting  </a:t>
            </a:r>
          </a:p>
          <a:p>
            <a:pPr marL="358775" indent="-358775">
              <a:buFont typeface="Wingdings" panose="05000000000000000000" pitchFamily="2" charset="2"/>
              <a:buChar char="Ø"/>
            </a:pPr>
            <a:r>
              <a:rPr lang="en-GB" sz="3200" dirty="0"/>
              <a:t>Collection of ‘good practice’ case studies </a:t>
            </a:r>
            <a:br>
              <a:rPr lang="en-GB" sz="3200" dirty="0"/>
            </a:br>
            <a:endParaRPr lang="en-GB" sz="3200" dirty="0"/>
          </a:p>
          <a:p>
            <a:pPr marL="358775" indent="-358775">
              <a:buFont typeface="Wingdings" panose="05000000000000000000" pitchFamily="2" charset="2"/>
              <a:buChar char="Ø"/>
            </a:pPr>
            <a:endParaRPr lang="en-GB" sz="3200" dirty="0"/>
          </a:p>
          <a:p>
            <a:pPr marL="0" indent="0">
              <a:buNone/>
            </a:pPr>
            <a:endParaRPr lang="en-GB" sz="3200" dirty="0"/>
          </a:p>
          <a:p>
            <a:pPr marL="0" indent="0">
              <a:buNone/>
            </a:pPr>
            <a:endParaRPr lang="en-GB" sz="2400" dirty="0"/>
          </a:p>
        </p:txBody>
      </p:sp>
      <p:pic>
        <p:nvPicPr>
          <p:cNvPr id="3" name="Picture 2">
            <a:extLst>
              <a:ext uri="{FF2B5EF4-FFF2-40B4-BE49-F238E27FC236}">
                <a16:creationId xmlns:a16="http://schemas.microsoft.com/office/drawing/2014/main" id="{7172FAEE-433B-4A61-A512-60CAF08A31B9}"/>
              </a:ext>
            </a:extLst>
          </p:cNvPr>
          <p:cNvPicPr>
            <a:picLocks noChangeAspect="1"/>
          </p:cNvPicPr>
          <p:nvPr/>
        </p:nvPicPr>
        <p:blipFill>
          <a:blip r:embed="rId6"/>
          <a:stretch>
            <a:fillRect/>
          </a:stretch>
        </p:blipFill>
        <p:spPr>
          <a:xfrm>
            <a:off x="119620" y="5934147"/>
            <a:ext cx="1908213" cy="725487"/>
          </a:xfrm>
          <a:prstGeom prst="rect">
            <a:avLst/>
          </a:prstGeom>
        </p:spPr>
      </p:pic>
      <p:pic>
        <p:nvPicPr>
          <p:cNvPr id="4" name="Recorded Sound">
            <a:hlinkClick r:id="" action="ppaction://media"/>
            <a:extLst>
              <a:ext uri="{FF2B5EF4-FFF2-40B4-BE49-F238E27FC236}">
                <a16:creationId xmlns:a16="http://schemas.microsoft.com/office/drawing/2014/main" id="{4240669B-8BEA-4887-A5FB-0218A555A5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09727" y="5347855"/>
            <a:ext cx="406400" cy="406400"/>
          </a:xfrm>
          <a:prstGeom prst="rect">
            <a:avLst/>
          </a:prstGeom>
        </p:spPr>
      </p:pic>
    </p:spTree>
    <p:extLst>
      <p:ext uri="{BB962C8B-B14F-4D97-AF65-F5344CB8AC3E}">
        <p14:creationId xmlns:p14="http://schemas.microsoft.com/office/powerpoint/2010/main" val="35657422"/>
      </p:ext>
    </p:extLst>
  </p:cSld>
  <p:clrMapOvr>
    <a:masterClrMapping/>
  </p:clrMapOvr>
  <mc:AlternateContent xmlns:mc="http://schemas.openxmlformats.org/markup-compatibility/2006" xmlns:p14="http://schemas.microsoft.com/office/powerpoint/2010/main">
    <mc:Choice Requires="p14">
      <p:transition p14:dur="0">
        <p:sndAc>
          <p:stSnd>
            <p:snd r:embed="rId5" name="click.wav"/>
          </p:stSnd>
        </p:sndAc>
      </p:transition>
    </mc:Choice>
    <mc:Fallback xmlns="">
      <p:transition>
        <p:sndAc>
          <p:stSnd>
            <p:snd r:embed="rId8"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B60E5-8090-4FE6-9F2A-570A14EFF842}"/>
              </a:ext>
            </a:extLst>
          </p:cNvPr>
          <p:cNvSpPr>
            <a:spLocks noGrp="1"/>
          </p:cNvSpPr>
          <p:nvPr>
            <p:ph type="title"/>
          </p:nvPr>
        </p:nvSpPr>
        <p:spPr>
          <a:xfrm>
            <a:off x="175209" y="651728"/>
            <a:ext cx="10515600" cy="872272"/>
          </a:xfrm>
        </p:spPr>
        <p:txBody>
          <a:bodyPr anchor="ctr">
            <a:noAutofit/>
          </a:bodyPr>
          <a:lstStyle/>
          <a:p>
            <a:r>
              <a:rPr lang="en-GB" sz="4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Future Events/ Plans      </a:t>
            </a:r>
          </a:p>
        </p:txBody>
      </p:sp>
      <p:sp>
        <p:nvSpPr>
          <p:cNvPr id="5" name="Content Placeholder 4">
            <a:extLst>
              <a:ext uri="{FF2B5EF4-FFF2-40B4-BE49-F238E27FC236}">
                <a16:creationId xmlns:a16="http://schemas.microsoft.com/office/drawing/2014/main" id="{84D6C4AE-1C86-4785-AEA2-F9757BE62FD4}"/>
              </a:ext>
            </a:extLst>
          </p:cNvPr>
          <p:cNvSpPr>
            <a:spLocks noGrp="1"/>
          </p:cNvSpPr>
          <p:nvPr>
            <p:ph idx="1"/>
          </p:nvPr>
        </p:nvSpPr>
        <p:spPr>
          <a:xfrm>
            <a:off x="703110" y="1657350"/>
            <a:ext cx="10515600" cy="5408039"/>
          </a:xfrm>
        </p:spPr>
        <p:txBody>
          <a:bodyPr>
            <a:normAutofit/>
          </a:bodyPr>
          <a:lstStyle/>
          <a:p>
            <a:pPr>
              <a:buFont typeface="Wingdings" panose="05000000000000000000" pitchFamily="2" charset="2"/>
              <a:buChar char="Ø"/>
            </a:pPr>
            <a:r>
              <a:rPr lang="en-GB" sz="3200" dirty="0"/>
              <a:t>QNI Annual Conference </a:t>
            </a:r>
          </a:p>
          <a:p>
            <a:pPr>
              <a:buFont typeface="Wingdings" panose="05000000000000000000" pitchFamily="2" charset="2"/>
              <a:buChar char="Ø"/>
            </a:pPr>
            <a:r>
              <a:rPr lang="en-GB" sz="3200" dirty="0"/>
              <a:t>Executive Nurse/ Aspiring Leadership Programmes </a:t>
            </a:r>
          </a:p>
          <a:p>
            <a:pPr>
              <a:buFont typeface="Wingdings" panose="05000000000000000000" pitchFamily="2" charset="2"/>
              <a:buChar char="Ø"/>
            </a:pPr>
            <a:r>
              <a:rPr lang="en-GB" sz="3200" dirty="0"/>
              <a:t>Learning Management System</a:t>
            </a:r>
          </a:p>
          <a:p>
            <a:pPr marL="358775" indent="-358775">
              <a:buFont typeface="Wingdings" panose="05000000000000000000" pitchFamily="2" charset="2"/>
              <a:buChar char="Ø"/>
            </a:pPr>
            <a:r>
              <a:rPr lang="en-GB" sz="3200" dirty="0"/>
              <a:t>QNI  Internal Review of Race and Inclusivity </a:t>
            </a:r>
          </a:p>
          <a:p>
            <a:pPr marL="358775" indent="-358775">
              <a:buFont typeface="Wingdings" panose="05000000000000000000" pitchFamily="2" charset="2"/>
              <a:buChar char="Ø"/>
            </a:pPr>
            <a:r>
              <a:rPr lang="en-GB" sz="3200" dirty="0"/>
              <a:t>Post Covid-19 Rehabilitation Resource for Community and Primary Care Nurses </a:t>
            </a:r>
          </a:p>
          <a:p>
            <a:pPr marL="0" indent="0">
              <a:buNone/>
            </a:pPr>
            <a:endParaRPr lang="en-GB" sz="3200" dirty="0"/>
          </a:p>
          <a:p>
            <a:pPr marL="0" indent="0">
              <a:buNone/>
            </a:pPr>
            <a:endParaRPr lang="en-GB" sz="2400" dirty="0"/>
          </a:p>
        </p:txBody>
      </p:sp>
      <p:pic>
        <p:nvPicPr>
          <p:cNvPr id="3" name="Picture 2">
            <a:extLst>
              <a:ext uri="{FF2B5EF4-FFF2-40B4-BE49-F238E27FC236}">
                <a16:creationId xmlns:a16="http://schemas.microsoft.com/office/drawing/2014/main" id="{B3AD54B3-D6FD-4914-9563-AD52FE591158}"/>
              </a:ext>
            </a:extLst>
          </p:cNvPr>
          <p:cNvPicPr>
            <a:picLocks noChangeAspect="1"/>
          </p:cNvPicPr>
          <p:nvPr/>
        </p:nvPicPr>
        <p:blipFill>
          <a:blip r:embed="rId6"/>
          <a:stretch>
            <a:fillRect/>
          </a:stretch>
        </p:blipFill>
        <p:spPr>
          <a:xfrm>
            <a:off x="175209" y="5934147"/>
            <a:ext cx="1908213" cy="725487"/>
          </a:xfrm>
          <a:prstGeom prst="rect">
            <a:avLst/>
          </a:prstGeom>
        </p:spPr>
      </p:pic>
      <p:pic>
        <p:nvPicPr>
          <p:cNvPr id="6" name="Recorded Sound">
            <a:hlinkClick r:id="" action="ppaction://media"/>
            <a:extLst>
              <a:ext uri="{FF2B5EF4-FFF2-40B4-BE49-F238E27FC236}">
                <a16:creationId xmlns:a16="http://schemas.microsoft.com/office/drawing/2014/main" id="{6481C344-5856-47D9-AD04-D52DD01B5F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1346" y="5421745"/>
            <a:ext cx="406400" cy="406400"/>
          </a:xfrm>
          <a:prstGeom prst="rect">
            <a:avLst/>
          </a:prstGeom>
        </p:spPr>
      </p:pic>
    </p:spTree>
    <p:extLst>
      <p:ext uri="{BB962C8B-B14F-4D97-AF65-F5344CB8AC3E}">
        <p14:creationId xmlns:p14="http://schemas.microsoft.com/office/powerpoint/2010/main" val="146533273"/>
      </p:ext>
    </p:extLst>
  </p:cSld>
  <p:clrMapOvr>
    <a:masterClrMapping/>
  </p:clrMapOvr>
  <mc:AlternateContent xmlns:mc="http://schemas.openxmlformats.org/markup-compatibility/2006" xmlns:p14="http://schemas.microsoft.com/office/powerpoint/2010/main">
    <mc:Choice Requires="p14">
      <p:transition p14:dur="0">
        <p:sndAc>
          <p:stSnd>
            <p:snd r:embed="rId5" name="click.wav"/>
          </p:stSnd>
        </p:sndAc>
      </p:transition>
    </mc:Choice>
    <mc:Fallback xmlns="">
      <p:transition>
        <p:sndAc>
          <p:stSnd>
            <p:snd r:embed="rId8"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GB"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The Queen’s Nursing Institute</a:t>
            </a:r>
            <a:endParaRPr lang="en-GB" altLang="en-US" dirty="0">
              <a:solidFill>
                <a:srgbClr val="7030A0"/>
              </a:solidFill>
            </a:endParaRPr>
          </a:p>
        </p:txBody>
      </p:sp>
      <p:sp>
        <p:nvSpPr>
          <p:cNvPr id="6147" name="Content Placeholder 2"/>
          <p:cNvSpPr>
            <a:spLocks noGrp="1"/>
          </p:cNvSpPr>
          <p:nvPr>
            <p:ph idx="1"/>
          </p:nvPr>
        </p:nvSpPr>
        <p:spPr>
          <a:xfrm>
            <a:off x="1046018" y="1268760"/>
            <a:ext cx="9164782" cy="5112990"/>
          </a:xfrm>
        </p:spPr>
        <p:txBody>
          <a:bodyPr/>
          <a:lstStyle/>
          <a:p>
            <a:pPr eaLnBrk="1" hangingPunct="1"/>
            <a:endParaRPr lang="en-GB" altLang="en-US" dirty="0">
              <a:solidFill>
                <a:srgbClr val="7030A0"/>
              </a:solidFill>
              <a:latin typeface="Calibri" panose="020F0502020204030204" pitchFamily="34" charset="0"/>
            </a:endParaRPr>
          </a:p>
          <a:p>
            <a:pPr eaLnBrk="1" hangingPunct="1"/>
            <a:endParaRPr lang="en-GB" altLang="en-US" dirty="0">
              <a:solidFill>
                <a:srgbClr val="7030A0"/>
              </a:solidFill>
              <a:latin typeface="Calibri" panose="020F0502020204030204" pitchFamily="34" charset="0"/>
            </a:endParaRPr>
          </a:p>
          <a:p>
            <a:pPr eaLnBrk="1" hangingPunct="1"/>
            <a:r>
              <a:rPr lang="en-GB" altLang="en-US" dirty="0">
                <a:solidFill>
                  <a:srgbClr val="7030A0"/>
                </a:solidFill>
                <a:latin typeface="Calibri" panose="020F0502020204030204" pitchFamily="34" charset="0"/>
              </a:rPr>
              <a:t>Registered Charity founded in 1887</a:t>
            </a:r>
          </a:p>
          <a:p>
            <a:pPr eaLnBrk="1" hangingPunct="1"/>
            <a:r>
              <a:rPr lang="en-GB" altLang="en-US" dirty="0">
                <a:solidFill>
                  <a:srgbClr val="7030A0"/>
                </a:solidFill>
                <a:latin typeface="Calibri" panose="020F0502020204030204" pitchFamily="34" charset="0"/>
              </a:rPr>
              <a:t>Oldest Nursing Charity in the world</a:t>
            </a:r>
          </a:p>
          <a:p>
            <a:pPr eaLnBrk="1" hangingPunct="1"/>
            <a:r>
              <a:rPr lang="en-GB" altLang="en-US" dirty="0">
                <a:solidFill>
                  <a:srgbClr val="7030A0"/>
                </a:solidFill>
                <a:latin typeface="Calibri" panose="020F0502020204030204" pitchFamily="34" charset="0"/>
              </a:rPr>
              <a:t>Celebrated 133 years  </a:t>
            </a:r>
          </a:p>
          <a:p>
            <a:pPr eaLnBrk="1" hangingPunct="1"/>
            <a:r>
              <a:rPr lang="en-GB" altLang="en-US" dirty="0">
                <a:solidFill>
                  <a:srgbClr val="7030A0"/>
                </a:solidFill>
                <a:latin typeface="Calibri" panose="020F0502020204030204" pitchFamily="34" charset="0"/>
              </a:rPr>
              <a:t>Works with the public, nurses and decision</a:t>
            </a:r>
          </a:p>
          <a:p>
            <a:pPr eaLnBrk="1" hangingPunct="1">
              <a:buFont typeface="Arial" panose="020B0604020202020204" pitchFamily="34" charset="0"/>
              <a:buNone/>
            </a:pPr>
            <a:r>
              <a:rPr lang="en-GB" altLang="en-US" dirty="0">
                <a:solidFill>
                  <a:srgbClr val="7030A0"/>
                </a:solidFill>
                <a:latin typeface="Calibri" panose="020F0502020204030204" pitchFamily="34" charset="0"/>
              </a:rPr>
              <a:t>    makers to influence policy</a:t>
            </a:r>
          </a:p>
          <a:p>
            <a:pPr eaLnBrk="1" hangingPunct="1"/>
            <a:r>
              <a:rPr lang="en-GB" altLang="en-US" dirty="0">
                <a:solidFill>
                  <a:srgbClr val="7030A0"/>
                </a:solidFill>
                <a:latin typeface="Calibri" panose="020F0502020204030204" pitchFamily="34" charset="0"/>
              </a:rPr>
              <a:t>Ensures good quality community nursing care</a:t>
            </a:r>
          </a:p>
          <a:p>
            <a:pPr eaLnBrk="1" hangingPunct="1">
              <a:buFont typeface="Arial" panose="020B0604020202020204" pitchFamily="34" charset="0"/>
              <a:buNone/>
            </a:pPr>
            <a:endParaRPr lang="en-GB" altLang="en-US" dirty="0"/>
          </a:p>
        </p:txBody>
      </p:sp>
      <p:pic>
        <p:nvPicPr>
          <p:cNvPr id="6148" name="Picture 4" descr="C:\Users\catherine\Downloads\New QNI Logo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432" y="5868266"/>
            <a:ext cx="2006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3304" y="1196752"/>
            <a:ext cx="1601331" cy="224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a:extLst>
              <a:ext uri="{FF2B5EF4-FFF2-40B4-BE49-F238E27FC236}">
                <a16:creationId xmlns:a16="http://schemas.microsoft.com/office/drawing/2014/main" id="{BC2E12B2-6966-4CED-953F-7615A5D017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04400" y="572654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GB" b="1" dirty="0">
                <a:effectLst>
                  <a:outerShdw blurRad="38100" dist="38100" dir="2700000" algn="tl">
                    <a:srgbClr val="000000">
                      <a:alpha val="43137"/>
                    </a:srgbClr>
                  </a:outerShdw>
                </a:effectLst>
              </a:rPr>
            </a:br>
            <a:br>
              <a:rPr lang="en-GB" b="1" dirty="0">
                <a:effectLst>
                  <a:outerShdw blurRad="38100" dist="38100" dir="2700000" algn="tl">
                    <a:srgbClr val="000000">
                      <a:alpha val="43137"/>
                    </a:srgbClr>
                  </a:outerShdw>
                </a:effectLst>
              </a:rPr>
            </a:br>
            <a:br>
              <a:rPr lang="en-GB" b="1" dirty="0">
                <a:effectLst>
                  <a:outerShdw blurRad="38100" dist="38100" dir="2700000" algn="tl">
                    <a:srgbClr val="000000">
                      <a:alpha val="43137"/>
                    </a:srgbClr>
                  </a:outerShdw>
                </a:effectLst>
              </a:rPr>
            </a:br>
            <a:endParaRPr lang="en-GB" b="1" dirty="0">
              <a:effectLst>
                <a:outerShdw blurRad="38100" dist="38100" dir="2700000" algn="tl">
                  <a:srgbClr val="000000">
                    <a:alpha val="43137"/>
                  </a:srgbClr>
                </a:outerShdw>
              </a:effectLst>
            </a:endParaRPr>
          </a:p>
        </p:txBody>
      </p:sp>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8035" y="90431"/>
            <a:ext cx="2953326" cy="182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Documents and Settings\Crystalo\My Documents\My Pictures\yellow-book-front-cover-2013-ybpage.jpg"/>
          <p:cNvPicPr>
            <a:picLocks noGrp="1" noChangeAspect="1" noChangeArrowheads="1"/>
          </p:cNvPicPr>
          <p:nvPr>
            <p:ph idx="1"/>
          </p:nvPr>
        </p:nvPicPr>
        <p:blipFill>
          <a:blip r:embed="rId6" cstate="print"/>
          <a:srcRect/>
          <a:stretch>
            <a:fillRect/>
          </a:stretch>
        </p:blipFill>
        <p:spPr bwMode="auto">
          <a:xfrm>
            <a:off x="7824192" y="152600"/>
            <a:ext cx="2679700" cy="3848100"/>
          </a:xfrm>
          <a:prstGeom prst="rect">
            <a:avLst/>
          </a:prstGeom>
          <a:noFill/>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4854" y="126111"/>
            <a:ext cx="2703111" cy="3888432"/>
          </a:xfrm>
          <a:prstGeom prst="rect">
            <a:avLst/>
          </a:prstGeom>
        </p:spPr>
      </p:pic>
      <p:pic>
        <p:nvPicPr>
          <p:cNvPr id="3" name="Picture 2"/>
          <p:cNvPicPr>
            <a:picLocks noChangeAspect="1"/>
          </p:cNvPicPr>
          <p:nvPr/>
        </p:nvPicPr>
        <p:blipFill>
          <a:blip r:embed="rId8"/>
          <a:stretch>
            <a:fillRect/>
          </a:stretch>
        </p:blipFill>
        <p:spPr>
          <a:xfrm>
            <a:off x="2324606" y="2056484"/>
            <a:ext cx="2694063" cy="3888432"/>
          </a:xfrm>
          <a:prstGeom prst="rect">
            <a:avLst/>
          </a:prstGeom>
        </p:spPr>
      </p:pic>
      <p:pic>
        <p:nvPicPr>
          <p:cNvPr id="4" name="Picture 3"/>
          <p:cNvPicPr>
            <a:picLocks noChangeAspect="1"/>
          </p:cNvPicPr>
          <p:nvPr/>
        </p:nvPicPr>
        <p:blipFill>
          <a:blip r:embed="rId9"/>
          <a:stretch>
            <a:fillRect/>
          </a:stretch>
        </p:blipFill>
        <p:spPr>
          <a:xfrm>
            <a:off x="6579914" y="2391018"/>
            <a:ext cx="2699792" cy="3904658"/>
          </a:xfrm>
          <a:prstGeom prst="rect">
            <a:avLst/>
          </a:prstGeom>
        </p:spPr>
      </p:pic>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71637" y="4466982"/>
            <a:ext cx="3806122" cy="2318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Lord Gardiner praises National Gardens Scheme as Government celebrates Year  of Green Action | Horticulture Week">
            <a:extLst>
              <a:ext uri="{FF2B5EF4-FFF2-40B4-BE49-F238E27FC236}">
                <a16:creationId xmlns:a16="http://schemas.microsoft.com/office/drawing/2014/main" id="{8A39EBBB-FC6E-4E5F-A7D7-DA80B480A2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4029" y="4466982"/>
            <a:ext cx="3227876" cy="2151917"/>
          </a:xfrm>
          <a:prstGeom prst="rect">
            <a:avLst/>
          </a:prstGeom>
          <a:noFill/>
          <a:extLst>
            <a:ext uri="{909E8E84-426E-40DD-AFC4-6F175D3DCCD1}">
              <a14:hiddenFill xmlns:a14="http://schemas.microsoft.com/office/drawing/2010/main">
                <a:solidFill>
                  <a:srgbClr val="FFFFFF"/>
                </a:solidFill>
              </a14:hiddenFill>
            </a:ext>
          </a:extLst>
        </p:spPr>
      </p:pic>
      <p:pic>
        <p:nvPicPr>
          <p:cNvPr id="8" name="Recorded Sound">
            <a:hlinkClick r:id="" action="ppaction://media"/>
            <a:extLst>
              <a:ext uri="{FF2B5EF4-FFF2-40B4-BE49-F238E27FC236}">
                <a16:creationId xmlns:a16="http://schemas.microsoft.com/office/drawing/2014/main" id="{545273E7-94CE-4A17-9881-63BEB416E54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097492" y="554294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br>
              <a:rPr lang="en-GB" b="1" dirty="0">
                <a:effectLst>
                  <a:outerShdw blurRad="38100" dist="38100" dir="2700000" algn="tl">
                    <a:srgbClr val="000000">
                      <a:alpha val="43137"/>
                    </a:srgbClr>
                  </a:outerShdw>
                </a:effectLst>
              </a:rPr>
            </a:br>
            <a:br>
              <a:rPr lang="en-GB" b="1" dirty="0">
                <a:effectLst>
                  <a:outerShdw blurRad="38100" dist="38100" dir="2700000" algn="tl">
                    <a:srgbClr val="000000">
                      <a:alpha val="43137"/>
                    </a:srgbClr>
                  </a:outerShdw>
                </a:effectLst>
              </a:rPr>
            </a:br>
            <a:br>
              <a:rPr lang="en-GB" b="1" dirty="0">
                <a:effectLst>
                  <a:outerShdw blurRad="38100" dist="38100" dir="2700000" algn="tl">
                    <a:srgbClr val="000000">
                      <a:alpha val="43137"/>
                    </a:srgbClr>
                  </a:outerShdw>
                </a:effectLst>
              </a:rPr>
            </a:br>
            <a:endParaRPr lang="en-GB"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364673" y="1177637"/>
            <a:ext cx="8088891" cy="5037428"/>
          </a:xfrm>
        </p:spPr>
        <p:txBody>
          <a:bodyPr>
            <a:normAutofit/>
          </a:bodyPr>
          <a:lstStyle/>
          <a:p>
            <a:pPr marL="0" indent="0">
              <a:buNone/>
              <a:defRPr/>
            </a:pPr>
            <a:endParaRPr lang="en-GB" b="1" dirty="0">
              <a:solidFill>
                <a:srgbClr val="7030A0"/>
              </a:solidFill>
            </a:endParaRPr>
          </a:p>
          <a:p>
            <a:pPr algn="ctr">
              <a:buFont typeface="Arial" charset="0"/>
              <a:buNone/>
              <a:defRPr/>
            </a:pPr>
            <a:r>
              <a:rPr lang="en-GB" sz="4800" b="1" dirty="0">
                <a:solidFill>
                  <a:srgbClr val="7030A0"/>
                </a:solidFill>
                <a:effectLst>
                  <a:outerShdw blurRad="38100" dist="38100" dir="2700000" algn="tl">
                    <a:srgbClr val="000000">
                      <a:alpha val="43137"/>
                    </a:srgbClr>
                  </a:outerShdw>
                </a:effectLst>
                <a:latin typeface="+mj-lt"/>
              </a:rPr>
              <a:t>Our vision </a:t>
            </a:r>
            <a:r>
              <a:rPr lang="en-GB" sz="4800" dirty="0">
                <a:solidFill>
                  <a:srgbClr val="7030A0"/>
                </a:solidFill>
                <a:latin typeface="+mj-lt"/>
              </a:rPr>
              <a:t>is that all people are provided with the best possible nursing care by the right nurse, with the right skills in homes and communities, whenever and wherever it is needed. </a:t>
            </a:r>
            <a:endParaRPr lang="en-GB" sz="4800" b="1" dirty="0">
              <a:solidFill>
                <a:srgbClr val="7030A0"/>
              </a:solidFill>
            </a:endParaRPr>
          </a:p>
        </p:txBody>
      </p:sp>
      <p:pic>
        <p:nvPicPr>
          <p:cNvPr id="4" name="Picture 3">
            <a:extLst>
              <a:ext uri="{FF2B5EF4-FFF2-40B4-BE49-F238E27FC236}">
                <a16:creationId xmlns:a16="http://schemas.microsoft.com/office/drawing/2014/main" id="{6F32A3F5-A3A2-4142-AAC1-5FD8FA05DDE8}"/>
              </a:ext>
            </a:extLst>
          </p:cNvPr>
          <p:cNvPicPr>
            <a:picLocks noChangeAspect="1"/>
          </p:cNvPicPr>
          <p:nvPr/>
        </p:nvPicPr>
        <p:blipFill>
          <a:blip r:embed="rId4"/>
          <a:stretch>
            <a:fillRect/>
          </a:stretch>
        </p:blipFill>
        <p:spPr>
          <a:xfrm>
            <a:off x="147330" y="6046284"/>
            <a:ext cx="1908213" cy="725487"/>
          </a:xfrm>
          <a:prstGeom prst="rect">
            <a:avLst/>
          </a:prstGeom>
        </p:spPr>
      </p:pic>
      <p:pic>
        <p:nvPicPr>
          <p:cNvPr id="7" name="Recorded Sound">
            <a:hlinkClick r:id="" action="ppaction://media"/>
            <a:extLst>
              <a:ext uri="{FF2B5EF4-FFF2-40B4-BE49-F238E27FC236}">
                <a16:creationId xmlns:a16="http://schemas.microsoft.com/office/drawing/2014/main" id="{40DB4E84-27A3-403D-A218-AE9656541F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76837" y="550487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Our values</a:t>
            </a:r>
            <a:endParaRPr lang="en-GB" dirty="0">
              <a:solidFill>
                <a:srgbClr val="7030A0"/>
              </a:solidFill>
            </a:endParaRPr>
          </a:p>
        </p:txBody>
      </p:sp>
      <p:sp>
        <p:nvSpPr>
          <p:cNvPr id="3" name="Content Placeholder 2"/>
          <p:cNvSpPr>
            <a:spLocks noGrp="1"/>
          </p:cNvSpPr>
          <p:nvPr>
            <p:ph idx="1"/>
          </p:nvPr>
        </p:nvSpPr>
        <p:spPr>
          <a:xfrm>
            <a:off x="1205345" y="1634836"/>
            <a:ext cx="9005455" cy="4491328"/>
          </a:xfrm>
        </p:spPr>
        <p:txBody>
          <a:bodyPr/>
          <a:lstStyle/>
          <a:p>
            <a:pPr marL="0" indent="0">
              <a:buNone/>
            </a:pPr>
            <a:r>
              <a:rPr lang="en-GB" sz="2400" b="1" dirty="0">
                <a:solidFill>
                  <a:srgbClr val="7030A0"/>
                </a:solidFill>
                <a:latin typeface="Univers LT W01_65 Bold1475968"/>
              </a:rPr>
              <a:t>Partnership</a:t>
            </a:r>
            <a:r>
              <a:rPr lang="en-GB" sz="2400" dirty="0">
                <a:solidFill>
                  <a:srgbClr val="3A4750"/>
                </a:solidFill>
                <a:latin typeface="Univers LT W01_55 Roman1475956"/>
              </a:rPr>
              <a:t>: with people, patients, organisations and policy makers, ensuring individuals, families, carers and communities are at the heart of all we do.</a:t>
            </a:r>
          </a:p>
          <a:p>
            <a:pPr marL="0" indent="0">
              <a:buNone/>
            </a:pPr>
            <a:r>
              <a:rPr lang="en-GB" sz="2400" b="1" dirty="0">
                <a:solidFill>
                  <a:srgbClr val="7030A0"/>
                </a:solidFill>
                <a:latin typeface="Univers LT W01_65 Bold1475968"/>
              </a:rPr>
              <a:t>Integrity</a:t>
            </a:r>
            <a:r>
              <a:rPr lang="en-GB" sz="2400" dirty="0">
                <a:solidFill>
                  <a:srgbClr val="3A4750"/>
                </a:solidFill>
                <a:latin typeface="Univers LT W01_55 Roman1475956"/>
              </a:rPr>
              <a:t>: living the values and seeing equality and diversity as strengths.</a:t>
            </a:r>
          </a:p>
          <a:p>
            <a:pPr marL="0" indent="0">
              <a:buNone/>
            </a:pPr>
            <a:r>
              <a:rPr lang="en-GB" sz="2400" b="1" dirty="0">
                <a:solidFill>
                  <a:srgbClr val="7030A0"/>
                </a:solidFill>
                <a:latin typeface="Univers LT W01_65 Bold1475968"/>
              </a:rPr>
              <a:t>Excellence</a:t>
            </a:r>
            <a:r>
              <a:rPr lang="en-GB" sz="2400" dirty="0">
                <a:solidFill>
                  <a:srgbClr val="3A4750"/>
                </a:solidFill>
                <a:latin typeface="Univers LT W01_55 Roman1475956"/>
              </a:rPr>
              <a:t>: in nursing, supported by innovation and evidence.</a:t>
            </a:r>
          </a:p>
          <a:p>
            <a:pPr marL="0" indent="0">
              <a:buNone/>
            </a:pPr>
            <a:r>
              <a:rPr lang="en-GB" sz="2400" b="1" dirty="0">
                <a:solidFill>
                  <a:srgbClr val="7030A0"/>
                </a:solidFill>
                <a:latin typeface="Univers LT W01_65 Bold1475968"/>
              </a:rPr>
              <a:t>Independence</a:t>
            </a:r>
            <a:r>
              <a:rPr lang="en-GB" sz="2400" dirty="0">
                <a:solidFill>
                  <a:srgbClr val="3A4750"/>
                </a:solidFill>
                <a:latin typeface="Univers LT W01_55 Roman1475956"/>
              </a:rPr>
              <a:t>: using evidence and insight to provide an independent voice.</a:t>
            </a:r>
          </a:p>
          <a:p>
            <a:pPr marL="0" indent="0">
              <a:buNone/>
            </a:pPr>
            <a:r>
              <a:rPr lang="en-GB" sz="2400" b="1" dirty="0">
                <a:solidFill>
                  <a:srgbClr val="7030A0"/>
                </a:solidFill>
                <a:latin typeface="Univers LT W01_65 Bold1475968"/>
              </a:rPr>
              <a:t>Advocacy</a:t>
            </a:r>
            <a:r>
              <a:rPr lang="en-GB" sz="2400" dirty="0">
                <a:solidFill>
                  <a:srgbClr val="3A4750"/>
                </a:solidFill>
                <a:latin typeface="Univers LT W01_55 Roman1475956"/>
              </a:rPr>
              <a:t>: recognising the contribution of all community nurses.</a:t>
            </a:r>
          </a:p>
          <a:p>
            <a:pPr marL="0" indent="0">
              <a:buNone/>
            </a:pPr>
            <a:r>
              <a:rPr lang="en-GB" sz="2400" b="1" dirty="0">
                <a:solidFill>
                  <a:srgbClr val="7030A0"/>
                </a:solidFill>
                <a:latin typeface="Univers LT W01_65 Bold1475968"/>
              </a:rPr>
              <a:t>Legacy</a:t>
            </a:r>
            <a:r>
              <a:rPr lang="en-GB" sz="2400" dirty="0">
                <a:solidFill>
                  <a:srgbClr val="3A4750"/>
                </a:solidFill>
                <a:latin typeface="Univers LT W01_55 Roman1475956"/>
              </a:rPr>
              <a:t>: cherishing the history of the QNI and our long-standing relationship with funders.</a:t>
            </a:r>
          </a:p>
          <a:p>
            <a:endParaRPr lang="en-GB" dirty="0"/>
          </a:p>
        </p:txBody>
      </p:sp>
      <p:pic>
        <p:nvPicPr>
          <p:cNvPr id="4" name="Picture 3">
            <a:extLst>
              <a:ext uri="{FF2B5EF4-FFF2-40B4-BE49-F238E27FC236}">
                <a16:creationId xmlns:a16="http://schemas.microsoft.com/office/drawing/2014/main" id="{3E4069CE-1740-4567-8CB8-83143AED4BF0}"/>
              </a:ext>
            </a:extLst>
          </p:cNvPr>
          <p:cNvPicPr>
            <a:picLocks noChangeAspect="1"/>
          </p:cNvPicPr>
          <p:nvPr/>
        </p:nvPicPr>
        <p:blipFill>
          <a:blip r:embed="rId5"/>
          <a:stretch>
            <a:fillRect/>
          </a:stretch>
        </p:blipFill>
        <p:spPr>
          <a:xfrm>
            <a:off x="175039" y="6017274"/>
            <a:ext cx="1908213" cy="725487"/>
          </a:xfrm>
          <a:prstGeom prst="rect">
            <a:avLst/>
          </a:prstGeom>
        </p:spPr>
      </p:pic>
      <p:pic>
        <p:nvPicPr>
          <p:cNvPr id="5" name="Recorded Sound">
            <a:hlinkClick r:id="" action="ppaction://media"/>
            <a:extLst>
              <a:ext uri="{FF2B5EF4-FFF2-40B4-BE49-F238E27FC236}">
                <a16:creationId xmlns:a16="http://schemas.microsoft.com/office/drawing/2014/main" id="{BDF1514D-EADA-4E86-B9EA-2C5EC71B90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07600" y="5719764"/>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58091" y="451364"/>
            <a:ext cx="9002043" cy="774763"/>
          </a:xfrm>
        </p:spPr>
        <p:txBody>
          <a:bodyPr>
            <a:noAutofit/>
          </a:bodyPr>
          <a:lstStyle/>
          <a:p>
            <a:pPr algn="l"/>
            <a:r>
              <a:rPr lang="en-GB" altLang="en-US" sz="4800" b="1" dirty="0">
                <a:ln w="12700">
                  <a:solidFill>
                    <a:srgbClr val="59118E">
                      <a:lumMod val="75000"/>
                    </a:srgbClr>
                  </a:solidFill>
                  <a:prstDash val="solid"/>
                </a:ln>
                <a:pattFill prst="dkUpDiag">
                  <a:fgClr>
                    <a:srgbClr val="59118E"/>
                  </a:fgClr>
                  <a:bgClr>
                    <a:srgbClr val="59118E">
                      <a:lumMod val="20000"/>
                      <a:lumOff val="80000"/>
                    </a:srgbClr>
                  </a:bgClr>
                </a:pattFill>
                <a:effectLst>
                  <a:outerShdw dist="38100" dir="2640000" algn="bl" rotWithShape="0">
                    <a:srgbClr val="59118E">
                      <a:lumMod val="75000"/>
                    </a:srgbClr>
                  </a:outerShdw>
                </a:effectLst>
              </a:rPr>
              <a:t>Our goals</a:t>
            </a:r>
            <a:endParaRPr lang="en-US" sz="46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askerville Old Face" panose="02020602080505020303" pitchFamily="18" charset="0"/>
            </a:endParaRPr>
          </a:p>
        </p:txBody>
      </p:sp>
      <p:pic>
        <p:nvPicPr>
          <p:cNvPr id="4" name="Picture 3" descr="English Class 4teens: 10th Grader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0680" y="1988717"/>
            <a:ext cx="4002318" cy="3335265"/>
          </a:xfrm>
          <a:prstGeom prst="rect">
            <a:avLst/>
          </a:prstGeom>
          <a:ln>
            <a:noFill/>
          </a:ln>
          <a:effectLst>
            <a:softEdge rad="112500"/>
          </a:effectLst>
        </p:spPr>
      </p:pic>
      <p:sp>
        <p:nvSpPr>
          <p:cNvPr id="3" name="TextBox 2"/>
          <p:cNvSpPr txBox="1"/>
          <p:nvPr/>
        </p:nvSpPr>
        <p:spPr>
          <a:xfrm>
            <a:off x="571500" y="1292109"/>
            <a:ext cx="7235536" cy="4031873"/>
          </a:xfrm>
          <a:prstGeom prst="rect">
            <a:avLst/>
          </a:prstGeom>
          <a:noFill/>
        </p:spPr>
        <p:txBody>
          <a:bodyPr wrap="square" rtlCol="0">
            <a:spAutoFit/>
          </a:bodyPr>
          <a:lstStyle/>
          <a:p>
            <a:pPr marL="514350" indent="-514350">
              <a:buFont typeface="+mj-lt"/>
              <a:buAutoNum type="arabicPeriod"/>
            </a:pPr>
            <a:endParaRPr lang="en-GB" sz="3200" dirty="0"/>
          </a:p>
          <a:p>
            <a:pPr marL="514350" indent="-514350">
              <a:buFont typeface="+mj-lt"/>
              <a:buAutoNum type="arabicPeriod"/>
            </a:pPr>
            <a:r>
              <a:rPr lang="en-GB" sz="3200" dirty="0"/>
              <a:t>Policy Influence</a:t>
            </a:r>
          </a:p>
          <a:p>
            <a:pPr marL="514350" indent="-514350">
              <a:buFont typeface="+mj-lt"/>
              <a:buAutoNum type="arabicPeriod"/>
            </a:pPr>
            <a:r>
              <a:rPr lang="en-GB" sz="3200" dirty="0"/>
              <a:t>Data and Evidence</a:t>
            </a:r>
          </a:p>
          <a:p>
            <a:pPr marL="514350" indent="-514350">
              <a:buFont typeface="+mj-lt"/>
              <a:buAutoNum type="arabicPeriod"/>
            </a:pPr>
            <a:r>
              <a:rPr lang="en-GB" sz="3200" dirty="0"/>
              <a:t>Standards for Education and Practice</a:t>
            </a:r>
          </a:p>
          <a:p>
            <a:pPr marL="514350" indent="-514350">
              <a:buFont typeface="+mj-lt"/>
              <a:buAutoNum type="arabicPeriod"/>
            </a:pPr>
            <a:r>
              <a:rPr lang="en-GB" sz="3200" dirty="0"/>
              <a:t>Innovation</a:t>
            </a:r>
          </a:p>
          <a:p>
            <a:pPr marL="514350" indent="-514350">
              <a:buFont typeface="+mj-lt"/>
              <a:buAutoNum type="arabicPeriod"/>
            </a:pPr>
            <a:r>
              <a:rPr lang="en-GB" sz="3200" dirty="0"/>
              <a:t>Role models and leaders</a:t>
            </a:r>
          </a:p>
          <a:p>
            <a:pPr marL="514350" indent="-514350">
              <a:buFont typeface="+mj-lt"/>
              <a:buAutoNum type="arabicPeriod"/>
            </a:pPr>
            <a:r>
              <a:rPr lang="en-GB" sz="3200" dirty="0"/>
              <a:t>Support for Nurses</a:t>
            </a:r>
          </a:p>
          <a:p>
            <a:endParaRPr lang="en-GB" sz="3200" b="1" dirty="0"/>
          </a:p>
        </p:txBody>
      </p:sp>
      <p:pic>
        <p:nvPicPr>
          <p:cNvPr id="5" name="image005.gif@01D587FD.3BA2D360" descr="cid:image010.gif@01D58A99.7AD8B6F0">
            <a:extLst>
              <a:ext uri="{FF2B5EF4-FFF2-40B4-BE49-F238E27FC236}">
                <a16:creationId xmlns:a16="http://schemas.microsoft.com/office/drawing/2014/main" id="{DAFC666D-1EB2-4ABA-9E52-32D92A3FEC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363" y="5957246"/>
            <a:ext cx="1905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Recorded Sound">
            <a:hlinkClick r:id="" action="ppaction://media"/>
            <a:extLst>
              <a:ext uri="{FF2B5EF4-FFF2-40B4-BE49-F238E27FC236}">
                <a16:creationId xmlns:a16="http://schemas.microsoft.com/office/drawing/2014/main" id="{837EC0CE-E550-43EF-A062-572B03C896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28382" y="555084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8A0F0-3AF6-44B1-8025-A85745304B49}"/>
              </a:ext>
            </a:extLst>
          </p:cNvPr>
          <p:cNvSpPr>
            <a:spLocks noGrp="1"/>
          </p:cNvSpPr>
          <p:nvPr>
            <p:ph type="title"/>
          </p:nvPr>
        </p:nvSpPr>
        <p:spPr/>
        <p:txBody>
          <a:bodyPr>
            <a:normAutofit/>
          </a:bodyPr>
          <a:lstStyle/>
          <a:p>
            <a:r>
              <a:rPr lang="en-GB" altLang="en-US" b="1" dirty="0">
                <a:ln w="12700">
                  <a:solidFill>
                    <a:srgbClr val="59118E">
                      <a:lumMod val="75000"/>
                    </a:srgbClr>
                  </a:solidFill>
                  <a:prstDash val="solid"/>
                </a:ln>
                <a:pattFill prst="dkUpDiag">
                  <a:fgClr>
                    <a:srgbClr val="59118E"/>
                  </a:fgClr>
                  <a:bgClr>
                    <a:srgbClr val="59118E">
                      <a:lumMod val="20000"/>
                      <a:lumOff val="80000"/>
                    </a:srgbClr>
                  </a:bgClr>
                </a:pattFill>
                <a:effectLst>
                  <a:outerShdw dist="38100" dir="2640000" algn="bl" rotWithShape="0">
                    <a:srgbClr val="59118E">
                      <a:lumMod val="75000"/>
                    </a:srgbClr>
                  </a:outerShdw>
                </a:effectLst>
              </a:rPr>
              <a:t>Policy and Influence/Data and Evidence: </a:t>
            </a:r>
            <a:br>
              <a:rPr lang="en-GB" altLang="en-US" b="1" dirty="0">
                <a:ln w="12700">
                  <a:solidFill>
                    <a:srgbClr val="59118E">
                      <a:lumMod val="75000"/>
                    </a:srgbClr>
                  </a:solidFill>
                  <a:prstDash val="solid"/>
                </a:ln>
                <a:pattFill prst="dkUpDiag">
                  <a:fgClr>
                    <a:srgbClr val="59118E"/>
                  </a:fgClr>
                  <a:bgClr>
                    <a:srgbClr val="59118E">
                      <a:lumMod val="20000"/>
                      <a:lumOff val="80000"/>
                    </a:srgbClr>
                  </a:bgClr>
                </a:pattFill>
                <a:effectLst>
                  <a:outerShdw dist="38100" dir="2640000" algn="bl" rotWithShape="0">
                    <a:srgbClr val="59118E">
                      <a:lumMod val="75000"/>
                    </a:srgbClr>
                  </a:outerShdw>
                </a:effectLst>
              </a:rPr>
            </a:br>
            <a:r>
              <a:rPr lang="en-GB" altLang="en-US" b="1" dirty="0">
                <a:ln w="12700">
                  <a:solidFill>
                    <a:srgbClr val="59118E">
                      <a:lumMod val="75000"/>
                    </a:srgbClr>
                  </a:solidFill>
                  <a:prstDash val="solid"/>
                </a:ln>
                <a:pattFill prst="dkUpDiag">
                  <a:fgClr>
                    <a:srgbClr val="59118E"/>
                  </a:fgClr>
                  <a:bgClr>
                    <a:srgbClr val="59118E">
                      <a:lumMod val="20000"/>
                      <a:lumOff val="80000"/>
                    </a:srgbClr>
                  </a:bgClr>
                </a:pattFill>
                <a:effectLst>
                  <a:outerShdw dist="38100" dir="2640000" algn="bl" rotWithShape="0">
                    <a:srgbClr val="59118E">
                      <a:lumMod val="75000"/>
                    </a:srgbClr>
                  </a:outerShdw>
                </a:effectLst>
              </a:rPr>
              <a:t>International Community Nursing Observatory</a:t>
            </a:r>
            <a:endParaRPr lang="en-GB" dirty="0"/>
          </a:p>
        </p:txBody>
      </p:sp>
      <p:sp>
        <p:nvSpPr>
          <p:cNvPr id="6" name="Content Placeholder 5">
            <a:extLst>
              <a:ext uri="{FF2B5EF4-FFF2-40B4-BE49-F238E27FC236}">
                <a16:creationId xmlns:a16="http://schemas.microsoft.com/office/drawing/2014/main" id="{02AEE335-5027-4AB9-958F-D913F33D9B68}"/>
              </a:ext>
            </a:extLst>
          </p:cNvPr>
          <p:cNvSpPr>
            <a:spLocks noGrp="1"/>
          </p:cNvSpPr>
          <p:nvPr>
            <p:ph idx="1"/>
          </p:nvPr>
        </p:nvSpPr>
        <p:spPr>
          <a:xfrm>
            <a:off x="838200" y="1954305"/>
            <a:ext cx="10515600" cy="4222657"/>
          </a:xfrm>
        </p:spPr>
        <p:txBody>
          <a:bodyPr>
            <a:normAutofit/>
          </a:bodyPr>
          <a:lstStyle/>
          <a:p>
            <a:r>
              <a:rPr lang="en-GB" dirty="0"/>
              <a:t>Director: Professor Alison Leary MBE QNI Fellow</a:t>
            </a:r>
          </a:p>
          <a:p>
            <a:r>
              <a:rPr lang="en-GB" dirty="0"/>
              <a:t>Launch: November 18</a:t>
            </a:r>
            <a:r>
              <a:rPr lang="en-GB" baseline="30000" dirty="0"/>
              <a:t>th</a:t>
            </a:r>
            <a:r>
              <a:rPr lang="en-GB" dirty="0"/>
              <a:t> 2019 @Twitter HQ</a:t>
            </a:r>
          </a:p>
          <a:p>
            <a:r>
              <a:rPr lang="en-GB" dirty="0"/>
              <a:t>Publication of Report: District Nursing Today: The view of DN team leaders in the UK</a:t>
            </a:r>
          </a:p>
          <a:p>
            <a:r>
              <a:rPr lang="en-GB" dirty="0"/>
              <a:t>The Experience of Care Home Staff during </a:t>
            </a:r>
          </a:p>
          <a:p>
            <a:pPr marL="0" indent="0">
              <a:buNone/>
            </a:pPr>
            <a:r>
              <a:rPr lang="en-GB" dirty="0"/>
              <a:t>   Covid-19</a:t>
            </a:r>
          </a:p>
        </p:txBody>
      </p:sp>
      <p:pic>
        <p:nvPicPr>
          <p:cNvPr id="7" name="Picture 6">
            <a:extLst>
              <a:ext uri="{FF2B5EF4-FFF2-40B4-BE49-F238E27FC236}">
                <a16:creationId xmlns:a16="http://schemas.microsoft.com/office/drawing/2014/main" id="{8FAA46D7-800C-45E5-92DF-9EA3D895B0B5}"/>
              </a:ext>
            </a:extLst>
          </p:cNvPr>
          <p:cNvPicPr>
            <a:picLocks noChangeAspect="1"/>
          </p:cNvPicPr>
          <p:nvPr/>
        </p:nvPicPr>
        <p:blipFill>
          <a:blip r:embed="rId5"/>
          <a:stretch>
            <a:fillRect/>
          </a:stretch>
        </p:blipFill>
        <p:spPr>
          <a:xfrm>
            <a:off x="7809924" y="3601398"/>
            <a:ext cx="3079748" cy="3079748"/>
          </a:xfrm>
          <a:prstGeom prst="rect">
            <a:avLst/>
          </a:prstGeom>
        </p:spPr>
      </p:pic>
      <p:pic>
        <p:nvPicPr>
          <p:cNvPr id="8" name="image005.gif@01D587FD.3BA2D360" descr="cid:image010.gif@01D58A99.7AD8B6F0">
            <a:extLst>
              <a:ext uri="{FF2B5EF4-FFF2-40B4-BE49-F238E27FC236}">
                <a16:creationId xmlns:a16="http://schemas.microsoft.com/office/drawing/2014/main" id="{CC75AC36-F9D5-48EB-8D82-F3754B0280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363" y="5957246"/>
            <a:ext cx="1905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a:extLst>
              <a:ext uri="{FF2B5EF4-FFF2-40B4-BE49-F238E27FC236}">
                <a16:creationId xmlns:a16="http://schemas.microsoft.com/office/drawing/2014/main" id="{47826870-8A95-43C1-AABA-F79DEBED80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54800" y="569191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6286" y="1452"/>
            <a:ext cx="1114823" cy="743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Screen Shot 2015-09-26 at 14.53.34.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0083" y="1268760"/>
            <a:ext cx="4309920" cy="3124200"/>
          </a:xfrm>
          <a:prstGeom prst="rect">
            <a:avLst/>
          </a:prstGeom>
          <a:ln>
            <a:solidFill>
              <a:srgbClr val="1F497D"/>
            </a:solidFill>
          </a:ln>
        </p:spPr>
      </p:pic>
      <p:sp>
        <p:nvSpPr>
          <p:cNvPr id="2" name="TextBox 1"/>
          <p:cNvSpPr txBox="1"/>
          <p:nvPr/>
        </p:nvSpPr>
        <p:spPr>
          <a:xfrm>
            <a:off x="651164" y="390723"/>
            <a:ext cx="9756245" cy="769441"/>
          </a:xfrm>
          <a:prstGeom prst="rect">
            <a:avLst/>
          </a:prstGeom>
          <a:noFill/>
        </p:spPr>
        <p:txBody>
          <a:bodyPr wrap="square" rtlCol="0">
            <a:spAutoFit/>
          </a:bodyPr>
          <a:lstStyle/>
          <a:p>
            <a:r>
              <a:rPr lang="en-GB" altLang="en-US" sz="4400" dirty="0">
                <a:ln w="12700">
                  <a:solidFill>
                    <a:srgbClr val="59118E">
                      <a:lumMod val="75000"/>
                    </a:srgbClr>
                  </a:solidFill>
                  <a:prstDash val="solid"/>
                </a:ln>
                <a:pattFill prst="dkUpDiag">
                  <a:fgClr>
                    <a:srgbClr val="59118E"/>
                  </a:fgClr>
                  <a:bgClr>
                    <a:srgbClr val="59118E">
                      <a:lumMod val="20000"/>
                      <a:lumOff val="80000"/>
                    </a:srgbClr>
                  </a:bgClr>
                </a:pattFill>
                <a:effectLst>
                  <a:outerShdw dist="38100" dir="2640000" algn="bl" rotWithShape="0">
                    <a:srgbClr val="59118E">
                      <a:lumMod val="75000"/>
                    </a:srgbClr>
                  </a:outerShdw>
                </a:effectLst>
                <a:latin typeface="+mj-lt"/>
              </a:rPr>
              <a:t>Standards</a:t>
            </a:r>
            <a:r>
              <a:rPr lang="en-GB" altLang="en-US" sz="4400" dirty="0">
                <a:ln w="12700">
                  <a:solidFill>
                    <a:srgbClr val="59118E">
                      <a:lumMod val="75000"/>
                    </a:srgbClr>
                  </a:solidFill>
                  <a:prstDash val="solid"/>
                </a:ln>
                <a:pattFill prst="dkUpDiag">
                  <a:fgClr>
                    <a:srgbClr val="59118E"/>
                  </a:fgClr>
                  <a:bgClr>
                    <a:srgbClr val="59118E">
                      <a:lumMod val="20000"/>
                      <a:lumOff val="80000"/>
                    </a:srgbClr>
                  </a:bgClr>
                </a:pattFill>
                <a:effectLst>
                  <a:outerShdw dist="38100" dir="2640000" algn="bl" rotWithShape="0">
                    <a:srgbClr val="59118E">
                      <a:lumMod val="75000"/>
                    </a:srgbClr>
                  </a:outerShdw>
                </a:effectLst>
              </a:rPr>
              <a:t> for Education and Practice</a:t>
            </a:r>
            <a:endParaRPr lang="en-US" sz="4400" dirty="0">
              <a:solidFill>
                <a:schemeClr val="tx2"/>
              </a:solidFill>
              <a:latin typeface="Baskerville Old Face"/>
              <a:cs typeface="Baskerville Old Face"/>
            </a:endParaRP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3513" y="2401883"/>
            <a:ext cx="3697494" cy="2816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4543" y="3645025"/>
            <a:ext cx="3049588" cy="4290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4CD8E40E-8DFF-4381-BF4E-704873B8576C}"/>
              </a:ext>
            </a:extLst>
          </p:cNvPr>
          <p:cNvPicPr>
            <a:picLocks noChangeAspect="1"/>
          </p:cNvPicPr>
          <p:nvPr/>
        </p:nvPicPr>
        <p:blipFill>
          <a:blip r:embed="rId9"/>
          <a:stretch>
            <a:fillRect/>
          </a:stretch>
        </p:blipFill>
        <p:spPr>
          <a:xfrm>
            <a:off x="133475" y="5961856"/>
            <a:ext cx="1908213" cy="725487"/>
          </a:xfrm>
          <a:prstGeom prst="rect">
            <a:avLst/>
          </a:prstGeom>
        </p:spPr>
      </p:pic>
      <p:pic>
        <p:nvPicPr>
          <p:cNvPr id="4" name="Recorded Sound">
            <a:hlinkClick r:id="" action="ppaction://media"/>
            <a:extLst>
              <a:ext uri="{FF2B5EF4-FFF2-40B4-BE49-F238E27FC236}">
                <a16:creationId xmlns:a16="http://schemas.microsoft.com/office/drawing/2014/main" id="{D81AC0CF-DA4A-4408-8544-F44E61EE5EB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647297" y="569883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2656"/>
            <a:ext cx="9628951" cy="1152128"/>
          </a:xfrm>
        </p:spPr>
        <p:txBody>
          <a:bodyPr>
            <a:noAutofit/>
          </a:bodyPr>
          <a:lstStyle/>
          <a:p>
            <a:r>
              <a:rPr lang="en-GB" altLang="en-US" b="1" dirty="0">
                <a:ln w="12700">
                  <a:solidFill>
                    <a:srgbClr val="59118E">
                      <a:lumMod val="75000"/>
                    </a:srgbClr>
                  </a:solidFill>
                  <a:prstDash val="solid"/>
                </a:ln>
                <a:pattFill prst="dkUpDiag">
                  <a:fgClr>
                    <a:srgbClr val="59118E"/>
                  </a:fgClr>
                  <a:bgClr>
                    <a:srgbClr val="59118E">
                      <a:lumMod val="20000"/>
                      <a:lumOff val="80000"/>
                    </a:srgbClr>
                  </a:bgClr>
                </a:pattFill>
                <a:effectLst>
                  <a:outerShdw dist="38100" dir="2640000" algn="bl" rotWithShape="0">
                    <a:srgbClr val="59118E">
                      <a:lumMod val="75000"/>
                    </a:srgbClr>
                  </a:outerShdw>
                </a:effectLst>
              </a:rPr>
              <a:t>Community Nurse - led Innovation Projects</a:t>
            </a:r>
            <a:endParaRPr lang="en-GB"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2053" name="Picture 5"/>
          <p:cNvPicPr>
            <a:picLocks noGrp="1" noChangeAspect="1" noChangeArrowheads="1"/>
          </p:cNvPicPr>
          <p:nvPr>
            <p:ph sz="half" idx="1"/>
          </p:nvPr>
        </p:nvPicPr>
        <p:blipFill rotWithShape="1">
          <a:blip r:embed="rId5" cstate="print">
            <a:extLst>
              <a:ext uri="{28A0092B-C50C-407E-A947-70E740481C1C}">
                <a14:useLocalDpi xmlns:a14="http://schemas.microsoft.com/office/drawing/2010/main" val="0"/>
              </a:ext>
            </a:extLst>
          </a:blip>
          <a:srcRect t="32797"/>
          <a:stretch/>
        </p:blipFill>
        <p:spPr bwMode="auto">
          <a:xfrm>
            <a:off x="6838664" y="1453248"/>
            <a:ext cx="2615450" cy="25026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p:cNvPicPr>
            <a:picLocks noGrp="1" noChangeAspect="1" noChangeArrowheads="1"/>
          </p:cNvPicPr>
          <p:nvPr>
            <p:ph sz="half" idx="2"/>
          </p:nvPr>
        </p:nvPicPr>
        <p:blipFill>
          <a:blip r:embed="rId6" cstate="print">
            <a:extLst>
              <a:ext uri="{28A0092B-C50C-407E-A947-70E740481C1C}">
                <a14:useLocalDpi xmlns:a14="http://schemas.microsoft.com/office/drawing/2010/main" val="0"/>
              </a:ext>
            </a:extLst>
          </a:blip>
          <a:srcRect/>
          <a:stretch>
            <a:fillRect/>
          </a:stretch>
        </p:blipFill>
        <p:spPr bwMode="auto">
          <a:xfrm>
            <a:off x="6838664" y="4263854"/>
            <a:ext cx="2615450" cy="1867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22959" y="6253040"/>
            <a:ext cx="1146082" cy="544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7392"/>
          <a:stretch/>
        </p:blipFill>
        <p:spPr bwMode="auto">
          <a:xfrm>
            <a:off x="2498721" y="4747467"/>
            <a:ext cx="2797769" cy="180688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Image result for oak foundation"/>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6599"/>
          <a:stretch/>
        </p:blipFill>
        <p:spPr bwMode="auto">
          <a:xfrm>
            <a:off x="10651559" y="5997335"/>
            <a:ext cx="1008112" cy="84077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30382" y="1880628"/>
            <a:ext cx="7519261" cy="2506840"/>
          </a:xfrm>
          <a:prstGeom prst="rect">
            <a:avLst/>
          </a:prstGeom>
        </p:spPr>
        <p:txBody>
          <a:bodyPr wrap="square">
            <a:spAutoFit/>
          </a:bodyPr>
          <a:lstStyle/>
          <a:p>
            <a:pPr marL="285750" indent="-285750">
              <a:lnSpc>
                <a:spcPct val="150000"/>
              </a:lnSpc>
              <a:buFont typeface="Wingdings" panose="05000000000000000000" pitchFamily="2" charset="2"/>
              <a:buChar char="Ø"/>
            </a:pPr>
            <a:r>
              <a:rPr lang="en-GB" altLang="en-US" sz="2000" b="1" dirty="0">
                <a:ln/>
                <a:solidFill>
                  <a:srgbClr val="000000"/>
                </a:solidFill>
                <a:effectLst>
                  <a:outerShdw blurRad="38100" dist="19050" dir="2700000" algn="tl" rotWithShape="0">
                    <a:schemeClr val="dk1">
                      <a:lumMod val="50000"/>
                      <a:alpha val="40000"/>
                    </a:schemeClr>
                  </a:outerShdw>
                </a:effectLst>
              </a:rPr>
              <a:t>Men's Health (2017) </a:t>
            </a:r>
          </a:p>
          <a:p>
            <a:pPr marL="285750" indent="-285750">
              <a:lnSpc>
                <a:spcPct val="150000"/>
              </a:lnSpc>
              <a:spcBef>
                <a:spcPts val="600"/>
              </a:spcBef>
              <a:spcAft>
                <a:spcPts val="600"/>
              </a:spcAft>
              <a:buFont typeface="Wingdings" panose="05000000000000000000" pitchFamily="2" charset="2"/>
              <a:buChar char="Ø"/>
            </a:pPr>
            <a:r>
              <a:rPr lang="en-GB" altLang="en-US" sz="2000" b="1" dirty="0">
                <a:ln/>
                <a:solidFill>
                  <a:srgbClr val="000000"/>
                </a:solidFill>
                <a:effectLst>
                  <a:outerShdw blurRad="38100" dist="19050" dir="2700000" algn="tl" rotWithShape="0">
                    <a:schemeClr val="dk1">
                      <a:lumMod val="50000"/>
                      <a:alpha val="40000"/>
                    </a:schemeClr>
                  </a:outerShdw>
                </a:effectLst>
              </a:rPr>
              <a:t>Homeless Health (2018) </a:t>
            </a:r>
          </a:p>
          <a:p>
            <a:pPr marL="285750" indent="-285750">
              <a:lnSpc>
                <a:spcPct val="150000"/>
              </a:lnSpc>
              <a:buFont typeface="Wingdings" panose="05000000000000000000" pitchFamily="2" charset="2"/>
              <a:buChar char="Ø"/>
            </a:pPr>
            <a:r>
              <a:rPr lang="en-GB" altLang="en-US" sz="2000" b="1" dirty="0">
                <a:ln/>
                <a:solidFill>
                  <a:srgbClr val="000000"/>
                </a:solidFill>
                <a:effectLst>
                  <a:outerShdw blurRad="38100" dist="19050" dir="2700000" algn="tl" rotWithShape="0">
                    <a:schemeClr val="dk1">
                      <a:lumMod val="50000"/>
                      <a:alpha val="40000"/>
                    </a:schemeClr>
                  </a:outerShdw>
                </a:effectLst>
              </a:rPr>
              <a:t>People living with Frailty (2019)</a:t>
            </a:r>
          </a:p>
          <a:p>
            <a:pPr marL="285750" indent="-285750">
              <a:lnSpc>
                <a:spcPct val="150000"/>
              </a:lnSpc>
              <a:buFont typeface="Wingdings" panose="05000000000000000000" pitchFamily="2" charset="2"/>
              <a:buChar char="Ø"/>
            </a:pPr>
            <a:r>
              <a:rPr lang="en-GB" altLang="en-US" sz="2000" b="1" dirty="0">
                <a:ln/>
                <a:solidFill>
                  <a:srgbClr val="000000"/>
                </a:solidFill>
                <a:effectLst>
                  <a:outerShdw blurRad="38100" dist="19050" dir="2700000" algn="tl" rotWithShape="0">
                    <a:schemeClr val="dk1">
                      <a:lumMod val="50000"/>
                      <a:alpha val="40000"/>
                    </a:schemeClr>
                  </a:outerShdw>
                </a:effectLst>
              </a:rPr>
              <a:t>People with a Learning Disability (2020)</a:t>
            </a:r>
          </a:p>
          <a:p>
            <a:pPr marL="285750" indent="-285750">
              <a:lnSpc>
                <a:spcPct val="150000"/>
              </a:lnSpc>
              <a:buFont typeface="Wingdings" panose="05000000000000000000" pitchFamily="2" charset="2"/>
              <a:buChar char="Ø"/>
            </a:pPr>
            <a:r>
              <a:rPr lang="en-GB" altLang="en-US" sz="2000" b="1" dirty="0">
                <a:ln/>
                <a:solidFill>
                  <a:srgbClr val="000000"/>
                </a:solidFill>
                <a:effectLst>
                  <a:outerShdw blurRad="38100" dist="19050" dir="2700000" algn="tl" rotWithShape="0">
                    <a:schemeClr val="dk1">
                      <a:lumMod val="50000"/>
                      <a:alpha val="40000"/>
                    </a:schemeClr>
                  </a:outerShdw>
                </a:effectLst>
              </a:rPr>
              <a:t>People with Complex Needs in Primary Care (2021) </a:t>
            </a:r>
            <a:endParaRPr lang="en-GB" sz="2000" dirty="0">
              <a:solidFill>
                <a:srgbClr val="000000"/>
              </a:solidFill>
            </a:endParaRPr>
          </a:p>
        </p:txBody>
      </p:sp>
      <p:pic>
        <p:nvPicPr>
          <p:cNvPr id="11" name="image005.gif@01D587FD.3BA2D360" descr="cid:image010.gif@01D58A99.7AD8B6F0">
            <a:extLst>
              <a:ext uri="{FF2B5EF4-FFF2-40B4-BE49-F238E27FC236}">
                <a16:creationId xmlns:a16="http://schemas.microsoft.com/office/drawing/2014/main" id="{1834244F-7AF7-47B5-BF41-C266B424CF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363" y="5957246"/>
            <a:ext cx="19050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orded Sound">
            <a:hlinkClick r:id="" action="ppaction://media"/>
            <a:extLst>
              <a:ext uri="{FF2B5EF4-FFF2-40B4-BE49-F238E27FC236}">
                <a16:creationId xmlns:a16="http://schemas.microsoft.com/office/drawing/2014/main" id="{88B6B994-0D99-4E8D-A67C-9E9E9E4B3FE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111551" y="5047673"/>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QNI">
      <a:dk1>
        <a:srgbClr val="44546A"/>
      </a:dk1>
      <a:lt1>
        <a:sysClr val="window" lastClr="FFFFFF"/>
      </a:lt1>
      <a:dk2>
        <a:srgbClr val="59118E"/>
      </a:dk2>
      <a:lt2>
        <a:srgbClr val="E7E6E6"/>
      </a:lt2>
      <a:accent1>
        <a:srgbClr val="E22882"/>
      </a:accent1>
      <a:accent2>
        <a:srgbClr val="59118E"/>
      </a:accent2>
      <a:accent3>
        <a:srgbClr val="A5A5A5"/>
      </a:accent3>
      <a:accent4>
        <a:srgbClr val="00B0F0"/>
      </a:accent4>
      <a:accent5>
        <a:srgbClr val="4472C4"/>
      </a:accent5>
      <a:accent6>
        <a:srgbClr val="70AD47"/>
      </a:accent6>
      <a:hlink>
        <a:srgbClr val="0000FF"/>
      </a:hlink>
      <a:folHlink>
        <a:srgbClr val="9933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4234</TotalTime>
  <Words>627</Words>
  <Application>Microsoft Office PowerPoint</Application>
  <PresentationFormat>Widescreen</PresentationFormat>
  <Paragraphs>118</Paragraphs>
  <Slides>17</Slides>
  <Notes>16</Notes>
  <HiddenSlides>0</HiddenSlides>
  <MMClips>17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Baskerville Old Face</vt:lpstr>
      <vt:lpstr>Calibri</vt:lpstr>
      <vt:lpstr>Calibri Light</vt:lpstr>
      <vt:lpstr>Univers LT W01_55 Roman1475956</vt:lpstr>
      <vt:lpstr>Univers LT W01_65 Bold1475968</vt:lpstr>
      <vt:lpstr>Wingdings</vt:lpstr>
      <vt:lpstr>Office Theme</vt:lpstr>
      <vt:lpstr>The Queen’s Nursing Institute:  an introduction   </vt:lpstr>
      <vt:lpstr> The Queen’s Nursing Institute</vt:lpstr>
      <vt:lpstr>   </vt:lpstr>
      <vt:lpstr>   </vt:lpstr>
      <vt:lpstr>Our values</vt:lpstr>
      <vt:lpstr>Our goals</vt:lpstr>
      <vt:lpstr>Policy and Influence/Data and Evidence:  International Community Nursing Observatory</vt:lpstr>
      <vt:lpstr>PowerPoint Presentation</vt:lpstr>
      <vt:lpstr>Community Nurse - led Innovation Projects</vt:lpstr>
      <vt:lpstr>Role models and Leaders:  Queen’s Nurse Title </vt:lpstr>
      <vt:lpstr>Support for Nurses</vt:lpstr>
      <vt:lpstr>Support for Nurses</vt:lpstr>
      <vt:lpstr>QNI Today   </vt:lpstr>
      <vt:lpstr>QNI Update   </vt:lpstr>
      <vt:lpstr>Pandemic Activity   </vt:lpstr>
      <vt:lpstr>Pandemic Activity   </vt:lpstr>
      <vt:lpstr>Future Events/ Plans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Queen’s Nursing Institute CNEN Meeting</dc:title>
  <dc:creator>Crystal Oldman</dc:creator>
  <cp:lastModifiedBy>Joanna</cp:lastModifiedBy>
  <cp:revision>49</cp:revision>
  <dcterms:created xsi:type="dcterms:W3CDTF">2020-06-25T13:45:51Z</dcterms:created>
  <dcterms:modified xsi:type="dcterms:W3CDTF">2021-01-14T14:14:25Z</dcterms:modified>
</cp:coreProperties>
</file>